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4" d="100"/>
          <a:sy n="64" d="100"/>
        </p:scale>
        <p:origin x="-1482"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extLst/>
          </a:lstStyle>
          <a:p>
            <a:fld id="{8F6BCBE8-30B0-4476-8762-9236B142003A}" type="datetimeFigureOut">
              <a:rPr lang="en-US" smtClean="0"/>
              <a:pPr/>
              <a:t>11/3/2018</a:t>
            </a:fld>
            <a:endParaRPr lang="en-US" sz="1100" dirty="0">
              <a:solidFill>
                <a:schemeClr val="tx2"/>
              </a:solidFill>
            </a:endParaRPr>
          </a:p>
        </p:txBody>
      </p:sp>
      <p:sp>
        <p:nvSpPr>
          <p:cNvPr id="17" name="Footer Placeholder 16"/>
          <p:cNvSpPr>
            <a:spLocks noGrp="1"/>
          </p:cNvSpPr>
          <p:nvPr>
            <p:ph type="ftr" sz="quarter" idx="11"/>
          </p:nvPr>
        </p:nvSpPr>
        <p:spPr/>
        <p:txBody>
          <a:bodyPr/>
          <a:lstStyle>
            <a:extLst/>
          </a:lstStyle>
          <a:p>
            <a:pPr algn="r" eaLnBrk="1" latinLnBrk="0" hangingPunct="1"/>
            <a:endParaRPr kumimoji="0" lang="en-US" sz="1100" dirty="0">
              <a:solidFill>
                <a:schemeClr val="tx2"/>
              </a:solidFill>
            </a:endParaRPr>
          </a:p>
        </p:txBody>
      </p:sp>
      <p:sp>
        <p:nvSpPr>
          <p:cNvPr id="29" name="Slide Number Placeholder 28"/>
          <p:cNvSpPr>
            <a:spLocks noGrp="1"/>
          </p:cNvSpPr>
          <p:nvPr>
            <p:ph type="sldNum" sz="quarter" idx="12"/>
          </p:nvPr>
        </p:nvSpPr>
        <p:spPr/>
        <p:txBody>
          <a:bodyPr/>
          <a:lstStyle>
            <a:extLst/>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F6BCBE8-30B0-4476-8762-9236B142003A}" type="datetimeFigureOut">
              <a:rPr lang="en-US" smtClean="0"/>
              <a:pPr/>
              <a:t>11/3/2018</a:t>
            </a:fld>
            <a:endParaRPr lang="en-US" sz="1100" dirty="0">
              <a:solidFill>
                <a:schemeClr val="tx2"/>
              </a:solidFill>
            </a:endParaRPr>
          </a:p>
        </p:txBody>
      </p:sp>
      <p:sp>
        <p:nvSpPr>
          <p:cNvPr id="5" name="Footer Placeholder 4"/>
          <p:cNvSpPr>
            <a:spLocks noGrp="1"/>
          </p:cNvSpPr>
          <p:nvPr>
            <p:ph type="ftr" sz="quarter" idx="11"/>
          </p:nvPr>
        </p:nvSpPr>
        <p:spPr/>
        <p:txBody>
          <a:bodyPr/>
          <a:lstStyle>
            <a:extLst/>
          </a:lstStyle>
          <a:p>
            <a:pPr algn="r" eaLnBrk="1" latinLnBrk="0" hangingPunct="1"/>
            <a:endParaRPr kumimoji="0" lang="en-US" sz="1100" dirty="0">
              <a:solidFill>
                <a:schemeClr val="tx2"/>
              </a:solidFill>
            </a:endParaRPr>
          </a:p>
        </p:txBody>
      </p:sp>
      <p:sp>
        <p:nvSpPr>
          <p:cNvPr id="6" name="Slide Number Placeholder 5"/>
          <p:cNvSpPr>
            <a:spLocks noGrp="1"/>
          </p:cNvSpPr>
          <p:nvPr>
            <p:ph type="sldNum" sz="quarter" idx="12"/>
          </p:nvPr>
        </p:nvSpPr>
        <p:spPr/>
        <p:txBody>
          <a:bodyPr/>
          <a:lstStyle>
            <a:extLst/>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58674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F6BCBE8-30B0-4476-8762-9236B142003A}" type="datetimeFigureOut">
              <a:rPr lang="en-US" smtClean="0"/>
              <a:pPr/>
              <a:t>11/3/2018</a:t>
            </a:fld>
            <a:endParaRPr lang="en-US" sz="1100" dirty="0">
              <a:solidFill>
                <a:schemeClr val="tx2"/>
              </a:solidFill>
            </a:endParaRPr>
          </a:p>
        </p:txBody>
      </p:sp>
      <p:sp>
        <p:nvSpPr>
          <p:cNvPr id="5" name="Footer Placeholder 4"/>
          <p:cNvSpPr>
            <a:spLocks noGrp="1"/>
          </p:cNvSpPr>
          <p:nvPr>
            <p:ph type="ftr" sz="quarter" idx="11"/>
          </p:nvPr>
        </p:nvSpPr>
        <p:spPr/>
        <p:txBody>
          <a:bodyPr/>
          <a:lstStyle>
            <a:extLst/>
          </a:lstStyle>
          <a:p>
            <a:pPr algn="r" eaLnBrk="1" latinLnBrk="0" hangingPunct="1"/>
            <a:endParaRPr kumimoji="0" lang="en-US" sz="1100" dirty="0">
              <a:solidFill>
                <a:schemeClr val="tx2"/>
              </a:solidFill>
            </a:endParaRPr>
          </a:p>
        </p:txBody>
      </p:sp>
      <p:sp>
        <p:nvSpPr>
          <p:cNvPr id="6" name="Slide Number Placeholder 5"/>
          <p:cNvSpPr>
            <a:spLocks noGrp="1"/>
          </p:cNvSpPr>
          <p:nvPr>
            <p:ph type="sldNum" sz="quarter" idx="12"/>
          </p:nvPr>
        </p:nvSpPr>
        <p:spPr/>
        <p:txBody>
          <a:bodyPr/>
          <a:lstStyle>
            <a:extLst/>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F6BCBE8-30B0-4476-8762-9236B142003A}" type="datetimeFigureOut">
              <a:rPr lang="en-US" smtClean="0"/>
              <a:pPr/>
              <a:t>11/3/2018</a:t>
            </a:fld>
            <a:endParaRPr lang="en-US" sz="1100" dirty="0">
              <a:solidFill>
                <a:schemeClr val="tx2"/>
              </a:solidFill>
            </a:endParaRPr>
          </a:p>
        </p:txBody>
      </p:sp>
      <p:sp>
        <p:nvSpPr>
          <p:cNvPr id="5" name="Footer Placeholder 4"/>
          <p:cNvSpPr>
            <a:spLocks noGrp="1"/>
          </p:cNvSpPr>
          <p:nvPr>
            <p:ph type="ftr" sz="quarter" idx="11"/>
          </p:nvPr>
        </p:nvSpPr>
        <p:spPr/>
        <p:txBody>
          <a:bodyPr/>
          <a:lstStyle>
            <a:extLst/>
          </a:lstStyle>
          <a:p>
            <a:pPr algn="r" eaLnBrk="1" latinLnBrk="0" hangingPunct="1"/>
            <a:endParaRPr kumimoji="0" lang="en-US" sz="1100" dirty="0">
              <a:solidFill>
                <a:schemeClr val="tx2"/>
              </a:solidFill>
            </a:endParaRPr>
          </a:p>
        </p:txBody>
      </p:sp>
      <p:sp>
        <p:nvSpPr>
          <p:cNvPr id="6" name="Slide Number Placeholder 5"/>
          <p:cNvSpPr>
            <a:spLocks noGrp="1"/>
          </p:cNvSpPr>
          <p:nvPr>
            <p:ph type="sldNum" sz="quarter" idx="12"/>
          </p:nvPr>
        </p:nvSpPr>
        <p:spPr/>
        <p:txBody>
          <a:bodyPr/>
          <a:lstStyle>
            <a:extLst/>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Free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Text Placeholder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8F6BCBE8-30B0-4476-8762-9236B142003A}" type="datetimeFigureOut">
              <a:rPr lang="en-US" smtClean="0"/>
              <a:pPr/>
              <a:t>11/3/2018</a:t>
            </a:fld>
            <a:endParaRPr lang="en-US" sz="1100" dirty="0">
              <a:solidFill>
                <a:schemeClr val="tx2"/>
              </a:solidFill>
            </a:endParaRPr>
          </a:p>
        </p:txBody>
      </p:sp>
      <p:sp>
        <p:nvSpPr>
          <p:cNvPr id="5" name="Footer Placeholder 4"/>
          <p:cNvSpPr>
            <a:spLocks noGrp="1"/>
          </p:cNvSpPr>
          <p:nvPr>
            <p:ph type="ftr" sz="quarter" idx="11"/>
          </p:nvPr>
        </p:nvSpPr>
        <p:spPr/>
        <p:txBody>
          <a:bodyPr/>
          <a:lstStyle>
            <a:extLst/>
          </a:lstStyle>
          <a:p>
            <a:pPr algn="r" eaLnBrk="1" latinLnBrk="0" hangingPunct="1"/>
            <a:endParaRPr kumimoji="0" lang="en-US" sz="1100" dirty="0">
              <a:solidFill>
                <a:schemeClr val="tx2"/>
              </a:solidFill>
            </a:endParaRPr>
          </a:p>
        </p:txBody>
      </p:sp>
      <p:sp>
        <p:nvSpPr>
          <p:cNvPr id="6" name="Slide Number Placeholder 5"/>
          <p:cNvSpPr>
            <a:spLocks noGrp="1"/>
          </p:cNvSpPr>
          <p:nvPr>
            <p:ph type="sldNum" sz="quarter" idx="12"/>
          </p:nvPr>
        </p:nvSpPr>
        <p:spPr/>
        <p:txBody>
          <a:bodyPr/>
          <a:lstStyle>
            <a:extLst/>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n-US" smtClean="0"/>
              <a:t>Click to edit Master title style</a:t>
            </a:r>
            <a:endParaRPr kumimoji="0" lang="en-US"/>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8F6BCBE8-30B0-4476-8762-9236B142003A}" type="datetimeFigureOut">
              <a:rPr lang="en-US" smtClean="0"/>
              <a:pPr/>
              <a:t>11/3/2018</a:t>
            </a:fld>
            <a:endParaRPr lang="en-US" sz="1100" dirty="0">
              <a:solidFill>
                <a:schemeClr val="tx2"/>
              </a:solidFill>
            </a:endParaRPr>
          </a:p>
        </p:txBody>
      </p:sp>
      <p:sp>
        <p:nvSpPr>
          <p:cNvPr id="6" name="Footer Placeholder 5"/>
          <p:cNvSpPr>
            <a:spLocks noGrp="1"/>
          </p:cNvSpPr>
          <p:nvPr>
            <p:ph type="ftr" sz="quarter" idx="11"/>
          </p:nvPr>
        </p:nvSpPr>
        <p:spPr/>
        <p:txBody>
          <a:bodyPr/>
          <a:lstStyle>
            <a:extLst/>
          </a:lstStyle>
          <a:p>
            <a:pPr algn="r" eaLnBrk="1" latinLnBrk="0" hangingPunct="1"/>
            <a:endParaRPr kumimoji="0" lang="en-US" sz="1100" dirty="0">
              <a:solidFill>
                <a:schemeClr val="tx2"/>
              </a:solidFill>
            </a:endParaRPr>
          </a:p>
        </p:txBody>
      </p:sp>
      <p:sp>
        <p:nvSpPr>
          <p:cNvPr id="7" name="Slide Number Placeholder 6"/>
          <p:cNvSpPr>
            <a:spLocks noGrp="1"/>
          </p:cNvSpPr>
          <p:nvPr>
            <p:ph type="sldNum" sz="quarter" idx="12"/>
          </p:nvPr>
        </p:nvSpPr>
        <p:spPr/>
        <p:txBody>
          <a:bodyPr/>
          <a:lstStyle>
            <a:extLst/>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504824" y="512064"/>
            <a:ext cx="7772400" cy="914400"/>
          </a:xfrm>
        </p:spPr>
        <p:txBody>
          <a:bodyPr anchor="t"/>
          <a:lstStyle>
            <a:lvl1pPr>
              <a:defRPr sz="400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8F6BCBE8-30B0-4476-8762-9236B142003A}" type="datetimeFigureOut">
              <a:rPr lang="en-US" smtClean="0"/>
              <a:pPr/>
              <a:t>11/3/2018</a:t>
            </a:fld>
            <a:endParaRPr lang="en-US" sz="1100" dirty="0">
              <a:solidFill>
                <a:schemeClr val="tx2"/>
              </a:solidFill>
            </a:endParaRPr>
          </a:p>
        </p:txBody>
      </p:sp>
      <p:sp>
        <p:nvSpPr>
          <p:cNvPr id="8" name="Footer Placeholder 7"/>
          <p:cNvSpPr>
            <a:spLocks noGrp="1"/>
          </p:cNvSpPr>
          <p:nvPr>
            <p:ph type="ftr" sz="quarter" idx="11"/>
          </p:nvPr>
        </p:nvSpPr>
        <p:spPr/>
        <p:txBody>
          <a:bodyPr/>
          <a:lstStyle>
            <a:extLst/>
          </a:lstStyle>
          <a:p>
            <a:pPr algn="r" eaLnBrk="1" latinLnBrk="0" hangingPunct="1"/>
            <a:endParaRPr kumimoji="0" lang="en-US" sz="1100" dirty="0">
              <a:solidFill>
                <a:schemeClr val="tx2"/>
              </a:solidFill>
            </a:endParaRPr>
          </a:p>
        </p:txBody>
      </p:sp>
      <p:sp>
        <p:nvSpPr>
          <p:cNvPr id="9" name="Slide Number Placeholder 8"/>
          <p:cNvSpPr>
            <a:spLocks noGrp="1"/>
          </p:cNvSpPr>
          <p:nvPr>
            <p:ph type="sldNum" sz="quarter" idx="12"/>
          </p:nvPr>
        </p:nvSpPr>
        <p:spPr/>
        <p:txBody>
          <a:bodyPr/>
          <a:lstStyle>
            <a:extLst/>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8F6BCBE8-30B0-4476-8762-9236B142003A}" type="datetimeFigureOut">
              <a:rPr lang="en-US" smtClean="0"/>
              <a:pPr/>
              <a:t>11/3/2018</a:t>
            </a:fld>
            <a:endParaRPr lang="en-US" sz="1100" dirty="0">
              <a:solidFill>
                <a:schemeClr val="tx2"/>
              </a:solidFill>
            </a:endParaRPr>
          </a:p>
        </p:txBody>
      </p:sp>
      <p:sp>
        <p:nvSpPr>
          <p:cNvPr id="4" name="Footer Placeholder 3"/>
          <p:cNvSpPr>
            <a:spLocks noGrp="1"/>
          </p:cNvSpPr>
          <p:nvPr>
            <p:ph type="ftr" sz="quarter" idx="11"/>
          </p:nvPr>
        </p:nvSpPr>
        <p:spPr/>
        <p:txBody>
          <a:bodyPr/>
          <a:lstStyle>
            <a:extLst/>
          </a:lstStyle>
          <a:p>
            <a:pPr algn="r" eaLnBrk="1" latinLnBrk="0" hangingPunct="1"/>
            <a:endParaRPr kumimoji="0" lang="en-US" sz="1100" dirty="0">
              <a:solidFill>
                <a:schemeClr val="tx2"/>
              </a:solidFill>
            </a:endParaRPr>
          </a:p>
        </p:txBody>
      </p:sp>
      <p:sp>
        <p:nvSpPr>
          <p:cNvPr id="5" name="Slide Number Placeholder 4"/>
          <p:cNvSpPr>
            <a:spLocks noGrp="1"/>
          </p:cNvSpPr>
          <p:nvPr>
            <p:ph type="sldNum" sz="quarter" idx="12"/>
          </p:nvPr>
        </p:nvSpPr>
        <p:spPr/>
        <p:txBody>
          <a:bodyPr/>
          <a:lstStyle>
            <a:extLst/>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8F6BCBE8-30B0-4476-8762-9236B142003A}" type="datetimeFigureOut">
              <a:rPr lang="en-US" smtClean="0"/>
              <a:pPr/>
              <a:t>11/3/2018</a:t>
            </a:fld>
            <a:endParaRPr lang="en-US" sz="1100" dirty="0">
              <a:solidFill>
                <a:schemeClr val="tx2"/>
              </a:solidFill>
            </a:endParaRPr>
          </a:p>
        </p:txBody>
      </p:sp>
      <p:sp>
        <p:nvSpPr>
          <p:cNvPr id="3" name="Footer Placeholder 2"/>
          <p:cNvSpPr>
            <a:spLocks noGrp="1"/>
          </p:cNvSpPr>
          <p:nvPr>
            <p:ph type="ftr" sz="quarter" idx="11"/>
          </p:nvPr>
        </p:nvSpPr>
        <p:spPr/>
        <p:txBody>
          <a:bodyPr/>
          <a:lstStyle>
            <a:extLst/>
          </a:lstStyle>
          <a:p>
            <a:pPr algn="r" eaLnBrk="1" latinLnBrk="0" hangingPunct="1"/>
            <a:endParaRPr kumimoji="0" lang="en-US" sz="1100" dirty="0">
              <a:solidFill>
                <a:schemeClr val="tx2"/>
              </a:solidFill>
            </a:endParaRPr>
          </a:p>
        </p:txBody>
      </p:sp>
      <p:sp>
        <p:nvSpPr>
          <p:cNvPr id="4" name="Slide Number Placeholder 3"/>
          <p:cNvSpPr>
            <a:spLocks noGrp="1"/>
          </p:cNvSpPr>
          <p:nvPr>
            <p:ph type="sldNum" sz="quarter" idx="12"/>
          </p:nvPr>
        </p:nvSpPr>
        <p:spPr/>
        <p:txBody>
          <a:bodyPr/>
          <a:lstStyle>
            <a:extLst/>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8F6BCBE8-30B0-4476-8762-9236B142003A}" type="datetimeFigureOut">
              <a:rPr lang="en-US" smtClean="0"/>
              <a:pPr/>
              <a:t>11/3/2018</a:t>
            </a:fld>
            <a:endParaRPr lang="en-US" sz="1100" dirty="0">
              <a:solidFill>
                <a:schemeClr val="tx2"/>
              </a:solidFill>
            </a:endParaRPr>
          </a:p>
        </p:txBody>
      </p:sp>
      <p:sp>
        <p:nvSpPr>
          <p:cNvPr id="6" name="Footer Placeholder 5"/>
          <p:cNvSpPr>
            <a:spLocks noGrp="1"/>
          </p:cNvSpPr>
          <p:nvPr>
            <p:ph type="ftr" sz="quarter" idx="11"/>
          </p:nvPr>
        </p:nvSpPr>
        <p:spPr/>
        <p:txBody>
          <a:bodyPr/>
          <a:lstStyle>
            <a:extLst/>
          </a:lstStyle>
          <a:p>
            <a:pPr algn="r" eaLnBrk="1" latinLnBrk="0" hangingPunct="1"/>
            <a:endParaRPr kumimoji="0" lang="en-US" sz="1100" dirty="0">
              <a:solidFill>
                <a:schemeClr val="tx2"/>
              </a:solidFill>
            </a:endParaRPr>
          </a:p>
        </p:txBody>
      </p:sp>
      <p:sp>
        <p:nvSpPr>
          <p:cNvPr id="7" name="Slide Number Placeholder 6"/>
          <p:cNvSpPr>
            <a:spLocks noGrp="1"/>
          </p:cNvSpPr>
          <p:nvPr>
            <p:ph type="sldNum" sz="quarter" idx="12"/>
          </p:nvPr>
        </p:nvSpPr>
        <p:spPr/>
        <p:txBody>
          <a:bodyPr/>
          <a:lstStyle>
            <a:extLst/>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n-US" smtClean="0"/>
              <a:t>Click icon to add picture</a:t>
            </a:r>
            <a:endParaRPr kumimoji="0" lang="en-US"/>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grpSp>
        <p:nvGrpSpPr>
          <p:cNvPr id="14" name="Group 13"/>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extLst/>
          </a:lstStyle>
          <a:p>
            <a:fld id="{8F6BCBE8-30B0-4476-8762-9236B142003A}" type="datetimeFigureOut">
              <a:rPr lang="en-US" smtClean="0"/>
              <a:pPr/>
              <a:t>11/3/2018</a:t>
            </a:fld>
            <a:endParaRPr lang="en-US" sz="1100" dirty="0">
              <a:solidFill>
                <a:schemeClr val="tx2"/>
              </a:solidFill>
            </a:endParaRPr>
          </a:p>
        </p:txBody>
      </p:sp>
      <p:sp>
        <p:nvSpPr>
          <p:cNvPr id="6" name="Footer Placeholder 5"/>
          <p:cNvSpPr>
            <a:spLocks noGrp="1"/>
          </p:cNvSpPr>
          <p:nvPr>
            <p:ph type="ftr" sz="quarter" idx="11"/>
          </p:nvPr>
        </p:nvSpPr>
        <p:spPr>
          <a:xfrm>
            <a:off x="914400" y="55499"/>
            <a:ext cx="5562600" cy="365125"/>
          </a:xfrm>
        </p:spPr>
        <p:txBody>
          <a:bodyPr/>
          <a:lstStyle>
            <a:extLst/>
          </a:lstStyle>
          <a:p>
            <a:pPr algn="r" eaLnBrk="1" latinLnBrk="0" hangingPunct="1"/>
            <a:endParaRPr kumimoji="0" lang="en-US" sz="1100" dirty="0">
              <a:solidFill>
                <a:schemeClr val="tx2"/>
              </a:solidFill>
            </a:endParaRPr>
          </a:p>
        </p:txBody>
      </p:sp>
      <p:sp>
        <p:nvSpPr>
          <p:cNvPr id="7" name="Slide Number Placeholder 6"/>
          <p:cNvSpPr>
            <a:spLocks noGrp="1"/>
          </p:cNvSpPr>
          <p:nvPr>
            <p:ph type="sldNum" sz="quarter" idx="12"/>
          </p:nvPr>
        </p:nvSpPr>
        <p:spPr>
          <a:xfrm>
            <a:off x="8610600" y="55499"/>
            <a:ext cx="457200" cy="365125"/>
          </a:xfrm>
        </p:spPr>
        <p:txBody>
          <a:bodyPr/>
          <a:lstStyle>
            <a:extLst/>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8F6BCBE8-30B0-4476-8762-9236B142003A}" type="datetimeFigureOut">
              <a:rPr lang="en-US" smtClean="0"/>
              <a:pPr/>
              <a:t>11/3/2018</a:t>
            </a:fld>
            <a:endParaRPr lang="en-US" sz="1100" dirty="0">
              <a:solidFill>
                <a:schemeClr val="tx2"/>
              </a:solidFill>
            </a:endParaRPr>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pPr algn="r" eaLnBrk="1" latinLnBrk="0" hangingPunct="1"/>
            <a:endParaRPr kumimoji="0" lang="en-US" sz="1100" dirty="0">
              <a:solidFill>
                <a:schemeClr val="tx2"/>
              </a:solidFill>
            </a:endParaRPr>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Classification of Vertebrata (</a:t>
            </a:r>
            <a:r>
              <a:rPr lang="en-US" dirty="0" err="1" smtClean="0"/>
              <a:t>Chonrichthyes</a:t>
            </a:r>
            <a:r>
              <a:rPr lang="en-US" dirty="0" smtClean="0"/>
              <a:t>)</a:t>
            </a:r>
            <a:endParaRPr lang="en-US" dirty="0"/>
          </a:p>
        </p:txBody>
      </p:sp>
      <p:sp>
        <p:nvSpPr>
          <p:cNvPr id="3" name="Subtitle 2"/>
          <p:cNvSpPr>
            <a:spLocks noGrp="1"/>
          </p:cNvSpPr>
          <p:nvPr>
            <p:ph type="subTitle" idx="1"/>
          </p:nvPr>
        </p:nvSpPr>
        <p:spPr/>
        <p:txBody>
          <a:bodyPr/>
          <a:lstStyle/>
          <a:p>
            <a:r>
              <a:rPr lang="en-US" dirty="0" smtClean="0"/>
              <a:t>Lec.4</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478536"/>
          </a:xfrm>
        </p:spPr>
        <p:txBody>
          <a:bodyPr/>
          <a:lstStyle/>
          <a:p>
            <a:endParaRPr lang="en-US" dirty="0"/>
          </a:p>
        </p:txBody>
      </p:sp>
      <p:sp>
        <p:nvSpPr>
          <p:cNvPr id="3" name="Content Placeholder 2"/>
          <p:cNvSpPr>
            <a:spLocks noGrp="1"/>
          </p:cNvSpPr>
          <p:nvPr>
            <p:ph idx="1"/>
          </p:nvPr>
        </p:nvSpPr>
        <p:spPr>
          <a:xfrm>
            <a:off x="914400" y="1143000"/>
            <a:ext cx="7772400" cy="5212560"/>
          </a:xfrm>
        </p:spPr>
        <p:txBody>
          <a:bodyPr>
            <a:normAutofit fontScale="85000" lnSpcReduction="20000"/>
          </a:bodyPr>
          <a:lstStyle/>
          <a:p>
            <a:pPr lvl="0" algn="just" rtl="1">
              <a:buNone/>
            </a:pPr>
            <a:r>
              <a:rPr lang="ar-IQ" dirty="0" smtClean="0"/>
              <a:t>التنفس يتم بواسطة الخياشيم والتي تدعم باقواس خيشومية عظمية </a:t>
            </a:r>
            <a:r>
              <a:rPr lang="en-US" dirty="0" smtClean="0"/>
              <a:t>(Bony gill arches)</a:t>
            </a:r>
            <a:r>
              <a:rPr lang="ar-IQ" dirty="0" smtClean="0"/>
              <a:t> ومغطاة عادة بغطاء خيشومي </a:t>
            </a:r>
            <a:r>
              <a:rPr lang="en-US" dirty="0" smtClean="0"/>
              <a:t>(Operculum)</a:t>
            </a:r>
            <a:r>
              <a:rPr lang="ar-IQ" dirty="0" smtClean="0"/>
              <a:t>.</a:t>
            </a:r>
            <a:endParaRPr lang="en-US" dirty="0" smtClean="0"/>
          </a:p>
          <a:p>
            <a:pPr lvl="0" algn="just" rtl="1">
              <a:buNone/>
            </a:pPr>
            <a:r>
              <a:rPr lang="ar-IQ" dirty="0" smtClean="0"/>
              <a:t>مثانة السباحة </a:t>
            </a:r>
            <a:r>
              <a:rPr lang="en-US" dirty="0" smtClean="0"/>
              <a:t>(Swim bladder)</a:t>
            </a:r>
            <a:r>
              <a:rPr lang="ar-IQ" dirty="0" smtClean="0"/>
              <a:t> في الغالب موجودة ولها قناة تتصل بالبلعوم وقد تكون القناة مفقودة.</a:t>
            </a:r>
            <a:endParaRPr lang="en-US" dirty="0" smtClean="0"/>
          </a:p>
          <a:p>
            <a:pPr lvl="0" algn="just" rtl="1">
              <a:buNone/>
            </a:pPr>
            <a:r>
              <a:rPr lang="ar-IQ" dirty="0" smtClean="0"/>
              <a:t>جهاز الدوران يتألف من قلب ذو ردهتين في الغالب وهناك جهاز شرياني وآخر وريدي واربعة ازواج من الاقواس الابهرية.</a:t>
            </a:r>
            <a:endParaRPr lang="en-US" dirty="0" smtClean="0"/>
          </a:p>
          <a:p>
            <a:pPr lvl="0" algn="just" rtl="1">
              <a:buNone/>
            </a:pPr>
            <a:r>
              <a:rPr lang="ar-IQ" dirty="0" smtClean="0"/>
              <a:t>الجهاز العصبي مؤلف من دماغ ذو فصين شميين وفصين بصريين كبيرين وكرة المخ والمخيخ وعشرة ازواج من الاعصاب القحفية.</a:t>
            </a:r>
            <a:endParaRPr lang="en-US" dirty="0" smtClean="0"/>
          </a:p>
          <a:p>
            <a:pPr algn="just" rtl="1">
              <a:buNone/>
            </a:pPr>
            <a:r>
              <a:rPr lang="ar-IQ" dirty="0" smtClean="0"/>
              <a:t>الاجناس منفصلة، والمناسل مزدوجة والاخصاب في الغالب خارجي، وقد تظهر بعض الانواع انقلاباً جنسياً </a:t>
            </a:r>
            <a:r>
              <a:rPr lang="en-US" dirty="0" smtClean="0"/>
              <a:t>(Sex reversal)</a:t>
            </a:r>
            <a:r>
              <a:rPr lang="ar-IQ" dirty="0" smtClean="0"/>
              <a:t>. والاشكال اليرقية قد تكون مختلفة تماماً من الناحية المظهرية.</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IQ" sz="3200" b="1" dirty="0" smtClean="0"/>
              <a:t>صنيف: شعاعية الزعانف                  </a:t>
            </a:r>
            <a:r>
              <a:rPr lang="en-US" sz="3200" b="1" dirty="0" smtClean="0"/>
              <a:t>Subclass: </a:t>
            </a:r>
            <a:r>
              <a:rPr lang="en-US" sz="3200" b="1" dirty="0" err="1" smtClean="0"/>
              <a:t>Actinopterygii</a:t>
            </a:r>
            <a:endParaRPr lang="en-US" sz="3200" dirty="0"/>
          </a:p>
        </p:txBody>
      </p:sp>
      <p:sp>
        <p:nvSpPr>
          <p:cNvPr id="3" name="Content Placeholder 2"/>
          <p:cNvSpPr>
            <a:spLocks noGrp="1"/>
          </p:cNvSpPr>
          <p:nvPr>
            <p:ph idx="1"/>
          </p:nvPr>
        </p:nvSpPr>
        <p:spPr/>
        <p:txBody>
          <a:bodyPr>
            <a:normAutofit fontScale="62500" lnSpcReduction="20000"/>
          </a:bodyPr>
          <a:lstStyle/>
          <a:p>
            <a:pPr lvl="0" algn="just" rtl="1">
              <a:buNone/>
            </a:pPr>
            <a:r>
              <a:rPr lang="ar-IQ" dirty="0" smtClean="0"/>
              <a:t>يضم الصنيف اسماك عظمية ذات زعانف تدعم باشعة زعنفية غضروفية او عظمية، وهي تفتقر الى المنخرين الداخليين. يضم هذا الصنيف ثلاثة مجاميع يعرف كل منها بفوق رتبة.</a:t>
            </a:r>
            <a:endParaRPr lang="en-US" dirty="0" smtClean="0"/>
          </a:p>
          <a:p>
            <a:pPr algn="just" rtl="1">
              <a:buNone/>
            </a:pPr>
            <a:r>
              <a:rPr lang="ar-IQ" dirty="0" smtClean="0"/>
              <a:t> </a:t>
            </a:r>
            <a:endParaRPr lang="en-US" dirty="0" smtClean="0"/>
          </a:p>
          <a:p>
            <a:pPr algn="just" rtl="1">
              <a:buNone/>
            </a:pPr>
            <a:r>
              <a:rPr lang="ar-IQ" b="1" dirty="0" smtClean="0"/>
              <a:t>- فوق رتبة: الاسماك الغضروفية العظمية        </a:t>
            </a:r>
            <a:r>
              <a:rPr lang="en-US" b="1" dirty="0" err="1" smtClean="0"/>
              <a:t>Superorder</a:t>
            </a:r>
            <a:r>
              <a:rPr lang="en-US" b="1" dirty="0" smtClean="0"/>
              <a:t>: </a:t>
            </a:r>
            <a:r>
              <a:rPr lang="en-US" b="1" dirty="0" err="1" smtClean="0"/>
              <a:t>Chondrostei</a:t>
            </a:r>
            <a:endParaRPr lang="en-US" dirty="0" smtClean="0"/>
          </a:p>
          <a:p>
            <a:pPr algn="just" rtl="1">
              <a:buNone/>
            </a:pPr>
            <a:r>
              <a:rPr lang="ar-IQ" dirty="0" smtClean="0"/>
              <a:t>تضم اسماك بدائية هيكلها الداخلي غضروفي بدرجة كبيرة. الزعنفة الذنبية متباينة </a:t>
            </a:r>
            <a:r>
              <a:rPr lang="en-US" dirty="0" smtClean="0"/>
              <a:t>(</a:t>
            </a:r>
            <a:r>
              <a:rPr lang="en-US" dirty="0" err="1" smtClean="0"/>
              <a:t>Heterocercal</a:t>
            </a:r>
            <a:r>
              <a:rPr lang="en-US" dirty="0" smtClean="0"/>
              <a:t>)</a:t>
            </a:r>
            <a:r>
              <a:rPr lang="ar-IQ" dirty="0" smtClean="0"/>
              <a:t> في الغالب. تتمثل هذه المجموعة بـ (34) نوعاً، ومثالها سمكة المجذاف او ابو ملعقة </a:t>
            </a:r>
            <a:r>
              <a:rPr lang="en-US" dirty="0" smtClean="0"/>
              <a:t>(</a:t>
            </a:r>
            <a:r>
              <a:rPr lang="en-US" dirty="0" err="1" smtClean="0"/>
              <a:t>Polyodon</a:t>
            </a:r>
            <a:r>
              <a:rPr lang="en-US" dirty="0" smtClean="0"/>
              <a:t>)</a:t>
            </a:r>
            <a:r>
              <a:rPr lang="ar-IQ" dirty="0" smtClean="0"/>
              <a:t> وسمكة الحفش (الكافيار) </a:t>
            </a:r>
            <a:r>
              <a:rPr lang="en-US" dirty="0" smtClean="0"/>
              <a:t>(</a:t>
            </a:r>
            <a:r>
              <a:rPr lang="en-US" b="1" dirty="0" err="1" smtClean="0"/>
              <a:t>Acipenser</a:t>
            </a:r>
            <a:r>
              <a:rPr lang="en-US" dirty="0" smtClean="0"/>
              <a:t>)</a:t>
            </a:r>
          </a:p>
          <a:p>
            <a:pPr algn="just" rtl="1">
              <a:buNone/>
            </a:pPr>
            <a:r>
              <a:rPr lang="en-US" b="1" dirty="0" smtClean="0"/>
              <a:t> </a:t>
            </a:r>
            <a:endParaRPr lang="en-US" dirty="0" smtClean="0"/>
          </a:p>
          <a:p>
            <a:pPr lvl="0" algn="just" rtl="1">
              <a:buNone/>
            </a:pPr>
            <a:r>
              <a:rPr lang="ar-IQ" b="1" dirty="0" smtClean="0"/>
              <a:t>فوق رتبة: كلية التعظم                               </a:t>
            </a:r>
            <a:r>
              <a:rPr lang="en-US" b="1" dirty="0" err="1" smtClean="0"/>
              <a:t>Superorder</a:t>
            </a:r>
            <a:r>
              <a:rPr lang="en-US" b="1" dirty="0" smtClean="0"/>
              <a:t>: </a:t>
            </a:r>
            <a:r>
              <a:rPr lang="en-US" b="1" dirty="0" err="1" smtClean="0"/>
              <a:t>Holostei</a:t>
            </a:r>
            <a:endParaRPr lang="en-US" dirty="0" smtClean="0"/>
          </a:p>
          <a:p>
            <a:pPr algn="just" rtl="1">
              <a:buNone/>
            </a:pPr>
            <a:r>
              <a:rPr lang="ar-IQ" dirty="0" smtClean="0"/>
              <a:t>تضم اسماك بدائية تمتاز بأن الهيكل الداخلي فيها عظمي بدرجة كبيرة، والقشور متنوعة. مثالها السمكة مقوسة الزعنفة </a:t>
            </a:r>
            <a:r>
              <a:rPr lang="en-US" dirty="0" smtClean="0"/>
              <a:t>(</a:t>
            </a:r>
            <a:r>
              <a:rPr lang="en-US" i="1" dirty="0" err="1" smtClean="0"/>
              <a:t>Amia</a:t>
            </a:r>
            <a:r>
              <a:rPr lang="en-US" i="1" dirty="0" smtClean="0"/>
              <a:t> </a:t>
            </a:r>
            <a:r>
              <a:rPr lang="en-US" i="1" dirty="0" err="1" smtClean="0"/>
              <a:t>calva</a:t>
            </a:r>
            <a:r>
              <a:rPr lang="en-US" dirty="0" smtClean="0"/>
              <a:t>)</a:t>
            </a:r>
            <a:r>
              <a:rPr lang="ar-IQ" dirty="0" smtClean="0"/>
              <a:t>  </a:t>
            </a:r>
            <a:r>
              <a:rPr lang="en-US" dirty="0" smtClean="0"/>
              <a:t>Bow fin</a:t>
            </a:r>
            <a:r>
              <a:rPr lang="ar-IQ" dirty="0" smtClean="0"/>
              <a:t> والسمكة ابو منقار </a:t>
            </a:r>
            <a:r>
              <a:rPr lang="en-US" dirty="0" smtClean="0"/>
              <a:t>Garpike (</a:t>
            </a:r>
            <a:r>
              <a:rPr lang="en-US" i="1" dirty="0" err="1" smtClean="0"/>
              <a:t>Lepisosteus</a:t>
            </a:r>
            <a:r>
              <a:rPr lang="en-US" i="1" dirty="0" smtClean="0"/>
              <a:t> </a:t>
            </a:r>
            <a:r>
              <a:rPr lang="en-US" i="1" dirty="0" err="1" smtClean="0"/>
              <a:t>osseus</a:t>
            </a:r>
            <a:r>
              <a:rPr lang="en-US" dirty="0" smtClean="0"/>
              <a:t>)</a:t>
            </a:r>
            <a:r>
              <a:rPr lang="ar-IQ" dirty="0" smtClean="0"/>
              <a:t>.</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Actinopterygii</a:t>
            </a:r>
            <a:endParaRPr lang="en-US" dirty="0"/>
          </a:p>
        </p:txBody>
      </p:sp>
      <p:sp>
        <p:nvSpPr>
          <p:cNvPr id="3" name="Content Placeholder 2"/>
          <p:cNvSpPr>
            <a:spLocks noGrp="1"/>
          </p:cNvSpPr>
          <p:nvPr>
            <p:ph idx="1"/>
          </p:nvPr>
        </p:nvSpPr>
        <p:spPr/>
        <p:txBody>
          <a:bodyPr/>
          <a:lstStyle/>
          <a:p>
            <a:pPr lvl="0" algn="just" rtl="1">
              <a:buNone/>
            </a:pPr>
            <a:r>
              <a:rPr lang="ar-IQ" b="1" dirty="0" smtClean="0"/>
              <a:t>فوق رتبة: تامة التعظم                              </a:t>
            </a:r>
            <a:r>
              <a:rPr lang="en-US" b="1" dirty="0" err="1" smtClean="0"/>
              <a:t>Superorder</a:t>
            </a:r>
            <a:r>
              <a:rPr lang="en-US" b="1" dirty="0" smtClean="0"/>
              <a:t>: </a:t>
            </a:r>
            <a:r>
              <a:rPr lang="en-US" b="1" dirty="0" err="1" smtClean="0"/>
              <a:t>Teleostei</a:t>
            </a:r>
            <a:endParaRPr lang="en-US" dirty="0" smtClean="0"/>
          </a:p>
          <a:p>
            <a:pPr algn="just" rtl="1">
              <a:buNone/>
            </a:pPr>
            <a:r>
              <a:rPr lang="ar-IQ" dirty="0" smtClean="0"/>
              <a:t>تضم الغالبية العظمى من الاسماك العظمية (حوالي 95% من مجموع الاسماك)، تمتاز افراد هذه المجموعة بكون الهيكل الداخلي عظمي بصورة تامة، والجمجمة جيدة التعظم وتتكون من عدد كبير من العظام. تضم هذه المجموعة العديد من الرتب من بينها:</a:t>
            </a:r>
            <a:endParaRPr lang="en-US" dirty="0" smtClean="0"/>
          </a:p>
          <a:p>
            <a:pPr rtl="1"/>
            <a:r>
              <a:rPr lang="ar-IQ" dirty="0" smtClean="0"/>
              <a:t> </a:t>
            </a:r>
            <a:endParaRPr lang="en-US" dirty="0" smtClean="0"/>
          </a:p>
          <a:p>
            <a:pPr algn="just" rtl="1">
              <a:buNone/>
            </a:pP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p:cNvPicPr>
          <p:nvPr>
            <p:ph idx="1"/>
          </p:nvPr>
        </p:nvPicPr>
        <p:blipFill>
          <a:blip r:embed="rId2"/>
          <a:srcRect/>
          <a:stretch>
            <a:fillRect/>
          </a:stretch>
        </p:blipFill>
        <p:spPr bwMode="auto">
          <a:xfrm>
            <a:off x="457200" y="1295400"/>
            <a:ext cx="8534399" cy="541020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p:cNvPicPr>
          <p:nvPr>
            <p:ph idx="1"/>
          </p:nvPr>
        </p:nvPicPr>
        <p:blipFill>
          <a:blip r:embed="rId2">
            <a:lum bright="6000"/>
          </a:blip>
          <a:srcRect t="10524"/>
          <a:stretch>
            <a:fillRect/>
          </a:stretch>
        </p:blipFill>
        <p:spPr bwMode="auto">
          <a:xfrm>
            <a:off x="381000" y="762000"/>
            <a:ext cx="8763000" cy="609600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Teleostei</a:t>
            </a:r>
            <a:endParaRPr lang="en-US" dirty="0"/>
          </a:p>
        </p:txBody>
      </p:sp>
      <p:sp>
        <p:nvSpPr>
          <p:cNvPr id="3" name="Content Placeholder 2"/>
          <p:cNvSpPr>
            <a:spLocks noGrp="1"/>
          </p:cNvSpPr>
          <p:nvPr>
            <p:ph idx="1"/>
          </p:nvPr>
        </p:nvSpPr>
        <p:spPr/>
        <p:txBody>
          <a:bodyPr>
            <a:normAutofit lnSpcReduction="10000"/>
          </a:bodyPr>
          <a:lstStyle/>
          <a:p>
            <a:pPr lvl="0" algn="just" rtl="1">
              <a:buNone/>
            </a:pPr>
            <a:r>
              <a:rPr lang="ar-IQ" dirty="0" smtClean="0"/>
              <a:t>رتبة الشبوطيات </a:t>
            </a:r>
            <a:r>
              <a:rPr lang="en-US" dirty="0" smtClean="0"/>
              <a:t>(</a:t>
            </a:r>
            <a:r>
              <a:rPr lang="en-US" dirty="0" err="1" smtClean="0"/>
              <a:t>Cypriniformes</a:t>
            </a:r>
            <a:r>
              <a:rPr lang="en-US" dirty="0" smtClean="0"/>
              <a:t>)</a:t>
            </a:r>
            <a:r>
              <a:rPr lang="ar-IQ" dirty="0" smtClean="0"/>
              <a:t> ومثالها </a:t>
            </a:r>
            <a:r>
              <a:rPr lang="en-US" i="1" dirty="0" err="1" smtClean="0"/>
              <a:t>Barbus</a:t>
            </a:r>
            <a:r>
              <a:rPr lang="en-US" dirty="0" smtClean="0"/>
              <a:t> sp.</a:t>
            </a:r>
            <a:r>
              <a:rPr lang="ar-IQ" dirty="0" smtClean="0"/>
              <a:t> (الحمري </a:t>
            </a:r>
            <a:r>
              <a:rPr lang="en-US" i="1" dirty="0" err="1" smtClean="0"/>
              <a:t>Barbus</a:t>
            </a:r>
            <a:r>
              <a:rPr lang="en-US" i="1" dirty="0" smtClean="0"/>
              <a:t> </a:t>
            </a:r>
            <a:r>
              <a:rPr lang="en-US" i="1" dirty="0" err="1" smtClean="0"/>
              <a:t>luteus</a:t>
            </a:r>
            <a:r>
              <a:rPr lang="ar-IQ" dirty="0" smtClean="0"/>
              <a:t>، الشبوط </a:t>
            </a:r>
            <a:r>
              <a:rPr lang="en-US" i="1" dirty="0" smtClean="0"/>
              <a:t>B. </a:t>
            </a:r>
            <a:r>
              <a:rPr lang="en-US" i="1" dirty="0" err="1" smtClean="0"/>
              <a:t>grypus</a:t>
            </a:r>
            <a:r>
              <a:rPr lang="ar-IQ" dirty="0" smtClean="0"/>
              <a:t>، الكطان </a:t>
            </a:r>
            <a:r>
              <a:rPr lang="en-US" i="1" dirty="0" smtClean="0"/>
              <a:t>B. </a:t>
            </a:r>
            <a:r>
              <a:rPr lang="en-US" i="1" dirty="0" err="1" smtClean="0"/>
              <a:t>xanthopterus</a:t>
            </a:r>
            <a:r>
              <a:rPr lang="ar-IQ" dirty="0" smtClean="0"/>
              <a:t>، البني </a:t>
            </a:r>
            <a:r>
              <a:rPr lang="en-US" i="1" dirty="0" err="1" smtClean="0"/>
              <a:t>B.sharpeyi</a:t>
            </a:r>
            <a:r>
              <a:rPr lang="ar-IQ" dirty="0" smtClean="0"/>
              <a:t> ... وغير ذلك).</a:t>
            </a:r>
            <a:endParaRPr lang="en-US" dirty="0" smtClean="0"/>
          </a:p>
          <a:p>
            <a:pPr lvl="0" algn="just" rtl="1">
              <a:buNone/>
            </a:pPr>
            <a:r>
              <a:rPr lang="ar-IQ" dirty="0" smtClean="0"/>
              <a:t>رتبة الجري </a:t>
            </a:r>
            <a:r>
              <a:rPr lang="en-US" dirty="0" smtClean="0"/>
              <a:t>(</a:t>
            </a:r>
            <a:r>
              <a:rPr lang="en-US" dirty="0" err="1" smtClean="0"/>
              <a:t>Siluriformes</a:t>
            </a:r>
            <a:r>
              <a:rPr lang="en-US" dirty="0" smtClean="0"/>
              <a:t>)</a:t>
            </a:r>
            <a:r>
              <a:rPr lang="ar-IQ" dirty="0" smtClean="0"/>
              <a:t> ومثالها الجري الاسيوي</a:t>
            </a:r>
            <a:br>
              <a:rPr lang="ar-IQ" dirty="0" smtClean="0"/>
            </a:br>
            <a:r>
              <a:rPr lang="en-US" i="1" dirty="0" err="1" smtClean="0"/>
              <a:t>Silurus</a:t>
            </a:r>
            <a:r>
              <a:rPr lang="en-US" i="1" dirty="0" smtClean="0"/>
              <a:t> </a:t>
            </a:r>
            <a:r>
              <a:rPr lang="en-US" i="1" dirty="0" err="1" smtClean="0"/>
              <a:t>triostegus</a:t>
            </a:r>
            <a:r>
              <a:rPr lang="ar-IQ" dirty="0" smtClean="0"/>
              <a:t> والجري الاوربي </a:t>
            </a:r>
            <a:r>
              <a:rPr lang="en-US" i="1" dirty="0" smtClean="0"/>
              <a:t>S. </a:t>
            </a:r>
            <a:r>
              <a:rPr lang="en-US" i="1" dirty="0" err="1" smtClean="0"/>
              <a:t>glanis</a:t>
            </a:r>
            <a:r>
              <a:rPr lang="ar-IQ" dirty="0" smtClean="0"/>
              <a:t>...وغير ذلك.</a:t>
            </a:r>
            <a:endParaRPr lang="en-US" dirty="0" smtClean="0"/>
          </a:p>
          <a:p>
            <a:pPr lvl="0" algn="just" rtl="1">
              <a:buNone/>
            </a:pPr>
            <a:r>
              <a:rPr lang="ar-IQ" dirty="0" smtClean="0"/>
              <a:t>رتبة البياح </a:t>
            </a:r>
            <a:r>
              <a:rPr lang="en-US" dirty="0" err="1" smtClean="0"/>
              <a:t>Mugiliformes</a:t>
            </a:r>
            <a:r>
              <a:rPr lang="ar-IQ" dirty="0" smtClean="0"/>
              <a:t> ومثالها الخشني </a:t>
            </a:r>
            <a:r>
              <a:rPr lang="en-US" i="1" dirty="0" smtClean="0"/>
              <a:t>Liza </a:t>
            </a:r>
            <a:r>
              <a:rPr lang="en-US" i="1" dirty="0" err="1" smtClean="0"/>
              <a:t>abu</a:t>
            </a:r>
            <a:r>
              <a:rPr lang="ar-IQ" dirty="0" smtClean="0"/>
              <a:t> والبياح الذهبي </a:t>
            </a:r>
            <a:r>
              <a:rPr lang="en-US" i="1" dirty="0" smtClean="0"/>
              <a:t>Liza </a:t>
            </a:r>
            <a:r>
              <a:rPr lang="en-US" i="1" dirty="0" err="1" smtClean="0"/>
              <a:t>carinata</a:t>
            </a:r>
            <a:r>
              <a:rPr lang="ar-IQ" dirty="0" smtClean="0"/>
              <a:t>... وغير ذلك.</a:t>
            </a:r>
            <a:endParaRPr lang="en-US" dirty="0" smtClean="0"/>
          </a:p>
          <a:p>
            <a:pPr algn="just" rtl="1">
              <a:buNone/>
            </a:pP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rtl="1">
              <a:buFont typeface="Arial" pitchFamily="34" charset="0"/>
              <a:buChar char="•"/>
            </a:pPr>
            <a:r>
              <a:rPr lang="ar-IQ" sz="3200" b="1" dirty="0" smtClean="0"/>
              <a:t>صنيف لحمية الزعانف : </a:t>
            </a:r>
            <a:r>
              <a:rPr lang="en-US" sz="3200" b="1" dirty="0" smtClean="0"/>
              <a:t>Subclass: </a:t>
            </a:r>
            <a:r>
              <a:rPr lang="en-US" sz="3200" b="1" dirty="0" err="1" smtClean="0"/>
              <a:t>Sarcopterygii</a:t>
            </a:r>
            <a:endParaRPr lang="en-US" sz="3200" dirty="0"/>
          </a:p>
        </p:txBody>
      </p:sp>
      <p:sp>
        <p:nvSpPr>
          <p:cNvPr id="3" name="Content Placeholder 2"/>
          <p:cNvSpPr>
            <a:spLocks noGrp="1"/>
          </p:cNvSpPr>
          <p:nvPr>
            <p:ph idx="1"/>
          </p:nvPr>
        </p:nvSpPr>
        <p:spPr/>
        <p:txBody>
          <a:bodyPr>
            <a:normAutofit fontScale="70000" lnSpcReduction="20000"/>
          </a:bodyPr>
          <a:lstStyle/>
          <a:p>
            <a:pPr algn="just" rtl="1">
              <a:buNone/>
            </a:pPr>
            <a:r>
              <a:rPr lang="ar-IQ" dirty="0" smtClean="0"/>
              <a:t>يضم اسماك تمتاز بكون الزعانف فيها (الزعانف المزدوجة) مزودة بعناصر هيكلية والعضلات تقع ضمن الطرف. والزعنفة الذنبية من نوع </a:t>
            </a:r>
            <a:r>
              <a:rPr lang="en-US" dirty="0" err="1" smtClean="0"/>
              <a:t>Diphycercal</a:t>
            </a:r>
            <a:r>
              <a:rPr lang="ar-IQ" dirty="0" smtClean="0"/>
              <a:t> . مثانات السباحة محورة الى تراكيب تشبه الرئات. الاذين مقسم جزئياً والدورة الدموية مزدوجة. تتمثل هذه المجموعة السمكية بسبعة انواع  وهي ضمن رتبتين هما:</a:t>
            </a:r>
            <a:endParaRPr lang="en-US" dirty="0" smtClean="0"/>
          </a:p>
          <a:p>
            <a:pPr lvl="0" algn="just" rtl="1">
              <a:buNone/>
            </a:pPr>
            <a:r>
              <a:rPr lang="ar-IQ" b="1" dirty="0" smtClean="0"/>
              <a:t>رتبة: مفصصة الزعانف                          </a:t>
            </a:r>
            <a:r>
              <a:rPr lang="en-US" b="1" dirty="0" smtClean="0"/>
              <a:t>Order: </a:t>
            </a:r>
            <a:r>
              <a:rPr lang="en-US" b="1" dirty="0" err="1" smtClean="0"/>
              <a:t>Crossopterygii</a:t>
            </a:r>
            <a:endParaRPr lang="en-US" dirty="0" smtClean="0"/>
          </a:p>
          <a:p>
            <a:pPr algn="just" rtl="1">
              <a:buNone/>
            </a:pPr>
            <a:r>
              <a:rPr lang="ar-IQ" dirty="0" smtClean="0"/>
              <a:t>وهي مجموعة صغيرة من الاسماك التي انقرضت في حقب زمنية ماضية وبقي منها سمكة اللاتيميريا </a:t>
            </a:r>
            <a:r>
              <a:rPr lang="en-US" dirty="0" err="1" smtClean="0"/>
              <a:t>Latimeria</a:t>
            </a:r>
            <a:r>
              <a:rPr lang="ar-IQ" dirty="0" smtClean="0"/>
              <a:t> والتي عثر عليها في المحيط الهندي وفي اعماق سحيقة تصل الى 250 متر تقريباً.( </a:t>
            </a:r>
            <a:r>
              <a:rPr lang="ar-IQ" b="1" dirty="0" smtClean="0"/>
              <a:t>الشكل ادناه</a:t>
            </a:r>
            <a:r>
              <a:rPr lang="ar-IQ" dirty="0" smtClean="0"/>
              <a:t>)</a:t>
            </a:r>
            <a:endParaRPr lang="en-US" dirty="0" smtClean="0"/>
          </a:p>
          <a:p>
            <a:pPr algn="just" rtl="1">
              <a:buNone/>
            </a:pPr>
            <a:r>
              <a:rPr lang="ar-IQ" dirty="0" smtClean="0"/>
              <a:t>تمتاز افراد هذه الرتبة بأمتلاكها فص لحمي عند زعانفها الزوجية والذي يحوي جزءاً من هيكل الزعنفة، والتركيب الداخلي للزعانف فيها اقرب الى اطراف رباعية الاقدام منه الى زعانف الاسماك</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p:cNvPicPr>
          <p:nvPr>
            <p:ph idx="1"/>
          </p:nvPr>
        </p:nvPicPr>
        <p:blipFill>
          <a:blip r:embed="rId2"/>
          <a:srcRect/>
          <a:stretch>
            <a:fillRect/>
          </a:stretch>
        </p:blipFill>
        <p:spPr bwMode="auto">
          <a:xfrm>
            <a:off x="228600" y="0"/>
            <a:ext cx="8915400" cy="6858000"/>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rtl="1"/>
            <a:r>
              <a:rPr lang="ar-IQ" sz="2800" b="1" dirty="0" smtClean="0"/>
              <a:t>رتبة: الاسماك الرئوية                                     </a:t>
            </a:r>
            <a:r>
              <a:rPr lang="en-US" sz="2800" b="1" dirty="0" smtClean="0"/>
              <a:t>Order: </a:t>
            </a:r>
            <a:r>
              <a:rPr lang="en-US" sz="2800" b="1" dirty="0" err="1" smtClean="0"/>
              <a:t>Dipnoi</a:t>
            </a:r>
            <a:endParaRPr lang="en-US" sz="2800" dirty="0"/>
          </a:p>
        </p:txBody>
      </p:sp>
      <p:sp>
        <p:nvSpPr>
          <p:cNvPr id="3" name="Content Placeholder 2"/>
          <p:cNvSpPr>
            <a:spLocks noGrp="1"/>
          </p:cNvSpPr>
          <p:nvPr>
            <p:ph idx="1"/>
          </p:nvPr>
        </p:nvSpPr>
        <p:spPr/>
        <p:txBody>
          <a:bodyPr/>
          <a:lstStyle/>
          <a:p>
            <a:pPr algn="just" rtl="1">
              <a:buNone/>
            </a:pPr>
            <a:r>
              <a:rPr lang="ar-IQ" dirty="0" smtClean="0"/>
              <a:t>يمتاز افراد هذه الرتبة بأن اكياس السباحة فيها تمثل الرئات. وهي مجهزة بجهاز دوران متقدم يظهر فيه القوس الابهري السادس، ويكون القحف والعمود الفقري ضعيفا التعظم. تضم هذه الرتبة ثلاثة اجناس هي:</a:t>
            </a:r>
            <a:endParaRPr lang="en-US" dirty="0" smtClean="0"/>
          </a:p>
          <a:p>
            <a:pPr algn="just" rtl="1">
              <a:buNone/>
            </a:pPr>
            <a:r>
              <a:rPr lang="ar-IQ" dirty="0" smtClean="0"/>
              <a:t>السمكة الرئوية الاسترالية </a:t>
            </a:r>
            <a:r>
              <a:rPr lang="en-US" i="1" dirty="0" err="1" smtClean="0"/>
              <a:t>Neoceratodus</a:t>
            </a:r>
            <a:r>
              <a:rPr lang="ar-IQ" dirty="0" smtClean="0"/>
              <a:t>.</a:t>
            </a:r>
            <a:endParaRPr lang="en-US" dirty="0" smtClean="0"/>
          </a:p>
          <a:p>
            <a:pPr algn="just" rtl="1">
              <a:buNone/>
            </a:pPr>
            <a:r>
              <a:rPr lang="ar-IQ" dirty="0" smtClean="0"/>
              <a:t>السمكة الرئوية الافريقية </a:t>
            </a:r>
            <a:r>
              <a:rPr lang="en-US" i="1" dirty="0" err="1" smtClean="0"/>
              <a:t>Protopterus</a:t>
            </a:r>
            <a:r>
              <a:rPr lang="ar-IQ" dirty="0" smtClean="0"/>
              <a:t>.</a:t>
            </a:r>
            <a:endParaRPr lang="en-US" dirty="0" smtClean="0"/>
          </a:p>
          <a:p>
            <a:pPr algn="just" rtl="1">
              <a:buNone/>
            </a:pPr>
            <a:r>
              <a:rPr lang="ar-IQ" dirty="0" smtClean="0"/>
              <a:t>السمكة الرئوية الامريكية الجنوبية </a:t>
            </a:r>
            <a:r>
              <a:rPr lang="en-US" i="1" dirty="0" err="1" smtClean="0"/>
              <a:t>Lepidosiren</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7772400" cy="630936"/>
          </a:xfrm>
        </p:spPr>
        <p:txBody>
          <a:bodyPr/>
          <a:lstStyle/>
          <a:p>
            <a:pPr algn="r" rtl="1"/>
            <a:r>
              <a:rPr lang="ar-IQ" sz="2800" dirty="0" smtClean="0"/>
              <a:t>الاسماك الرئوية</a:t>
            </a:r>
            <a:endParaRPr lang="en-US" sz="2800" dirty="0"/>
          </a:p>
        </p:txBody>
      </p:sp>
      <p:pic>
        <p:nvPicPr>
          <p:cNvPr id="4" name="Content Placeholder 3"/>
          <p:cNvPicPr>
            <a:picLocks noGrp="1"/>
          </p:cNvPicPr>
          <p:nvPr>
            <p:ph idx="1"/>
          </p:nvPr>
        </p:nvPicPr>
        <p:blipFill>
          <a:blip r:embed="rId2"/>
          <a:srcRect/>
          <a:stretch>
            <a:fillRect/>
          </a:stretch>
        </p:blipFill>
        <p:spPr bwMode="auto">
          <a:xfrm>
            <a:off x="381000" y="914400"/>
            <a:ext cx="8763000" cy="594360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Class:Chondrichthyes</a:t>
            </a:r>
            <a:endParaRPr lang="en-US" dirty="0"/>
          </a:p>
        </p:txBody>
      </p:sp>
      <p:sp>
        <p:nvSpPr>
          <p:cNvPr id="3" name="Content Placeholder 2"/>
          <p:cNvSpPr>
            <a:spLocks noGrp="1"/>
          </p:cNvSpPr>
          <p:nvPr>
            <p:ph idx="1"/>
          </p:nvPr>
        </p:nvSpPr>
        <p:spPr/>
        <p:txBody>
          <a:bodyPr>
            <a:normAutofit fontScale="70000" lnSpcReduction="20000"/>
          </a:bodyPr>
          <a:lstStyle/>
          <a:p>
            <a:pPr algn="just" rtl="1">
              <a:buNone/>
            </a:pPr>
            <a:r>
              <a:rPr lang="ar-IQ" dirty="0" smtClean="0"/>
              <a:t>يضم صنف الاسماك الغضروفية صنيفين هما: </a:t>
            </a:r>
            <a:r>
              <a:rPr lang="ar-IQ" sz="4100" dirty="0" smtClean="0">
                <a:solidFill>
                  <a:srgbClr val="FFC000"/>
                </a:solidFill>
              </a:rPr>
              <a:t>صفائحية الخياشيم </a:t>
            </a:r>
            <a:r>
              <a:rPr lang="en-US" sz="4100" dirty="0" smtClean="0">
                <a:solidFill>
                  <a:srgbClr val="FFC000"/>
                </a:solidFill>
              </a:rPr>
              <a:t>(</a:t>
            </a:r>
            <a:r>
              <a:rPr lang="en-US" sz="4100" dirty="0" err="1" smtClean="0">
                <a:solidFill>
                  <a:srgbClr val="FFC000"/>
                </a:solidFill>
              </a:rPr>
              <a:t>Elamobranchii</a:t>
            </a:r>
            <a:r>
              <a:rPr lang="en-US" sz="4100" dirty="0" smtClean="0">
                <a:solidFill>
                  <a:srgbClr val="FFC000"/>
                </a:solidFill>
              </a:rPr>
              <a:t>)</a:t>
            </a:r>
            <a:r>
              <a:rPr lang="ar-IQ" sz="4100" dirty="0" smtClean="0">
                <a:solidFill>
                  <a:srgbClr val="FFC000"/>
                </a:solidFill>
              </a:rPr>
              <a:t> وكلية الرأس </a:t>
            </a:r>
            <a:r>
              <a:rPr lang="en-US" sz="4100" dirty="0" smtClean="0">
                <a:solidFill>
                  <a:srgbClr val="FFC000"/>
                </a:solidFill>
              </a:rPr>
              <a:t>(</a:t>
            </a:r>
            <a:r>
              <a:rPr lang="en-US" sz="4100" dirty="0" err="1" smtClean="0">
                <a:solidFill>
                  <a:srgbClr val="FFC000"/>
                </a:solidFill>
              </a:rPr>
              <a:t>Holocephali</a:t>
            </a:r>
            <a:r>
              <a:rPr lang="en-US" sz="4100" dirty="0" smtClean="0">
                <a:solidFill>
                  <a:srgbClr val="FFC000"/>
                </a:solidFill>
              </a:rPr>
              <a:t>)</a:t>
            </a:r>
            <a:r>
              <a:rPr lang="ar-IQ" sz="4100" dirty="0" smtClean="0">
                <a:solidFill>
                  <a:srgbClr val="FFC000"/>
                </a:solidFill>
              </a:rPr>
              <a:t>.</a:t>
            </a:r>
            <a:endParaRPr lang="en-US" sz="4100" dirty="0" smtClean="0">
              <a:solidFill>
                <a:srgbClr val="FFC000"/>
              </a:solidFill>
            </a:endParaRPr>
          </a:p>
          <a:p>
            <a:pPr algn="just" rtl="1">
              <a:buNone/>
            </a:pPr>
            <a:r>
              <a:rPr lang="en-US" sz="4100" b="1" dirty="0" smtClean="0">
                <a:solidFill>
                  <a:srgbClr val="FFC000"/>
                </a:solidFill>
              </a:rPr>
              <a:t> </a:t>
            </a:r>
            <a:endParaRPr lang="en-US" sz="4100" dirty="0" smtClean="0">
              <a:solidFill>
                <a:srgbClr val="FFC000"/>
              </a:solidFill>
            </a:endParaRPr>
          </a:p>
          <a:p>
            <a:pPr lvl="0" algn="just" rtl="1">
              <a:buNone/>
            </a:pPr>
            <a:r>
              <a:rPr lang="ar-IQ" b="1" dirty="0" smtClean="0"/>
              <a:t>الصنيف: صفائحية الخياشيم</a:t>
            </a:r>
            <a:r>
              <a:rPr lang="ar-IQ" dirty="0" smtClean="0"/>
              <a:t>              </a:t>
            </a:r>
            <a:r>
              <a:rPr lang="en-US" b="1" dirty="0" err="1" smtClean="0"/>
              <a:t>Subolass</a:t>
            </a:r>
            <a:r>
              <a:rPr lang="en-US" b="1" dirty="0" smtClean="0"/>
              <a:t>: </a:t>
            </a:r>
            <a:r>
              <a:rPr lang="en-US" b="1" dirty="0" err="1" smtClean="0"/>
              <a:t>Elasmobranchii</a:t>
            </a:r>
            <a:endParaRPr lang="en-US" dirty="0" smtClean="0"/>
          </a:p>
          <a:p>
            <a:pPr algn="just" rtl="1">
              <a:buNone/>
            </a:pPr>
            <a:r>
              <a:rPr lang="en-US" b="1" dirty="0" smtClean="0"/>
              <a:t> </a:t>
            </a:r>
            <a:endParaRPr lang="en-US" dirty="0" smtClean="0"/>
          </a:p>
          <a:p>
            <a:pPr algn="just" rtl="1">
              <a:buNone/>
            </a:pPr>
            <a:r>
              <a:rPr lang="ar-IQ" dirty="0" smtClean="0"/>
              <a:t>يضم هذا الصنيف اسماك تمتلك 5-7 أزواج من الخياشيم، والجلد يحوي قشور درعية والفك العلوي غير ملتحم مع القحف. مثالها الجنس </a:t>
            </a:r>
            <a:r>
              <a:rPr lang="en-US" i="1" dirty="0" err="1" smtClean="0"/>
              <a:t>Squalus</a:t>
            </a:r>
            <a:r>
              <a:rPr lang="ar-IQ" dirty="0" smtClean="0"/>
              <a:t> والجنس </a:t>
            </a:r>
            <a:r>
              <a:rPr lang="en-US" i="1" dirty="0" err="1" smtClean="0"/>
              <a:t>Heptanchus</a:t>
            </a:r>
            <a:r>
              <a:rPr lang="ar-IQ" dirty="0" smtClean="0"/>
              <a:t> وغيرها. ويضم صنيف صفائحية الخياشيم رتبتين هما الاشلاق (</a:t>
            </a:r>
            <a:r>
              <a:rPr lang="en-US" dirty="0" err="1" smtClean="0"/>
              <a:t>Selachii</a:t>
            </a:r>
            <a:r>
              <a:rPr lang="ar-IQ" dirty="0" smtClean="0"/>
              <a:t>) والقوابع </a:t>
            </a:r>
            <a:r>
              <a:rPr lang="en-US" dirty="0" smtClean="0"/>
              <a:t>(</a:t>
            </a:r>
            <a:r>
              <a:rPr lang="en-US" dirty="0" err="1" smtClean="0"/>
              <a:t>Batoidea</a:t>
            </a:r>
            <a:r>
              <a:rPr lang="en-US" dirty="0" smtClean="0"/>
              <a:t>)</a:t>
            </a:r>
            <a:r>
              <a:rPr lang="ar-IQ" dirty="0" smtClean="0"/>
              <a:t>.</a:t>
            </a:r>
            <a:endParaRPr lang="en-US" dirty="0" smtClean="0"/>
          </a:p>
          <a:p>
            <a:pPr rtl="1"/>
            <a:r>
              <a:rPr lang="en-US" b="1" dirty="0" smtClean="0"/>
              <a:t> </a:t>
            </a:r>
            <a:endParaRPr lang="en-US" dirty="0" smtClean="0"/>
          </a:p>
          <a:p>
            <a:pPr algn="just" rtl="1">
              <a:buNone/>
            </a:pP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rtl="1"/>
            <a:r>
              <a:rPr lang="ar-IQ" sz="2800" b="1" dirty="0" smtClean="0"/>
              <a:t>ثانياً: فوق صنف: رباعية الاقدام                  </a:t>
            </a:r>
            <a:r>
              <a:rPr lang="en-US" sz="2800" b="1" dirty="0" err="1" smtClean="0"/>
              <a:t>Superclass</a:t>
            </a:r>
            <a:r>
              <a:rPr lang="en-US" sz="2800" b="1" dirty="0" smtClean="0"/>
              <a:t>: </a:t>
            </a:r>
            <a:r>
              <a:rPr lang="en-US" sz="2800" b="1" dirty="0" err="1" smtClean="0"/>
              <a:t>Tetrapoda</a:t>
            </a:r>
            <a:endParaRPr lang="en-US" sz="2800" dirty="0"/>
          </a:p>
        </p:txBody>
      </p:sp>
      <p:sp>
        <p:nvSpPr>
          <p:cNvPr id="3" name="Content Placeholder 2"/>
          <p:cNvSpPr>
            <a:spLocks noGrp="1"/>
          </p:cNvSpPr>
          <p:nvPr>
            <p:ph idx="1"/>
          </p:nvPr>
        </p:nvSpPr>
        <p:spPr/>
        <p:txBody>
          <a:bodyPr>
            <a:normAutofit fontScale="85000" lnSpcReduction="20000"/>
          </a:bodyPr>
          <a:lstStyle/>
          <a:p>
            <a:pPr algn="just" rtl="1">
              <a:buNone/>
            </a:pPr>
            <a:r>
              <a:rPr lang="ar-IQ" dirty="0" smtClean="0"/>
              <a:t>فقريات تمتلك زوجين من الاطراف بدلاً من الزعانف التي كانت موجودة في الاسماك ولو ان هناك بعضاً منها يفتقد الاطراف خلال مراحل النمو مثل البرمائيات عديمة الاقدام </a:t>
            </a:r>
            <a:r>
              <a:rPr lang="en-US" dirty="0" err="1" smtClean="0"/>
              <a:t>Apoda</a:t>
            </a:r>
            <a:r>
              <a:rPr lang="ar-IQ" dirty="0" smtClean="0"/>
              <a:t> والافاعي وبعض السحالي، كما تتحور الاطراف في البعض الاخر كنمط معين من المعيشة.</a:t>
            </a:r>
            <a:endParaRPr lang="en-US" dirty="0" smtClean="0"/>
          </a:p>
          <a:p>
            <a:pPr algn="just" rtl="1">
              <a:buNone/>
            </a:pPr>
            <a:r>
              <a:rPr lang="ar-IQ" dirty="0" smtClean="0"/>
              <a:t>التنفس يتم عن طريق الرئات وهي ذات ممرات انفية توصل التجويف الفمي بالمحيط الخارجي. تظهر الجمجمة في رباعية الاقدام اختزالاً كبيراً في عدد عظامها مقارنة بالاسماك، وتعاني الطبقات السطحية من الجلد تقرناً بدرجات متفاوتة تبعاً للبيئة وتتحور اعضاء الحس للعمل في الهواء. وتبرز الحاجة الى الغدد الفمية لترطيب الطعام والمساهمة في هضمه.</a:t>
            </a:r>
            <a:endParaRPr lang="en-US" dirty="0" smtClean="0"/>
          </a:p>
          <a:p>
            <a:pPr algn="just" rtl="1">
              <a:buNone/>
            </a:pP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rtl="1">
              <a:buFont typeface="Arial" pitchFamily="34" charset="0"/>
              <a:buChar char="•"/>
            </a:pPr>
            <a:r>
              <a:rPr lang="ar-IQ" sz="2800" b="1" dirty="0" smtClean="0"/>
              <a:t>الصنف: البرمائيات                                  </a:t>
            </a:r>
            <a:r>
              <a:rPr lang="en-US" sz="2800" b="1" dirty="0" smtClean="0"/>
              <a:t>Class: </a:t>
            </a:r>
            <a:r>
              <a:rPr lang="en-US" sz="2800" b="1" dirty="0" err="1" smtClean="0"/>
              <a:t>Amphibia</a:t>
            </a:r>
            <a:endParaRPr lang="en-US" sz="2800" dirty="0"/>
          </a:p>
        </p:txBody>
      </p:sp>
      <p:sp>
        <p:nvSpPr>
          <p:cNvPr id="3" name="Content Placeholder 2"/>
          <p:cNvSpPr>
            <a:spLocks noGrp="1"/>
          </p:cNvSpPr>
          <p:nvPr>
            <p:ph idx="1"/>
          </p:nvPr>
        </p:nvSpPr>
        <p:spPr/>
        <p:txBody>
          <a:bodyPr>
            <a:normAutofit fontScale="62500" lnSpcReduction="20000"/>
          </a:bodyPr>
          <a:lstStyle/>
          <a:p>
            <a:pPr algn="just" rtl="1"/>
            <a:r>
              <a:rPr lang="ar-IQ" dirty="0" smtClean="0"/>
              <a:t>تشترك افراد هذا الصنف بالصفات الآتية:</a:t>
            </a:r>
            <a:endParaRPr lang="en-US" dirty="0" smtClean="0"/>
          </a:p>
          <a:p>
            <a:pPr lvl="0" algn="just" rtl="1"/>
            <a:r>
              <a:rPr lang="ar-IQ" dirty="0" smtClean="0"/>
              <a:t>الهيكل الداخلي في الغالب عظمي، وعدد الفقرات يتباين من نوع الى آخر، والاضلاع موجودة في البعض منها ومفقودة في البعض الاخر.</a:t>
            </a:r>
            <a:endParaRPr lang="en-US" dirty="0" smtClean="0"/>
          </a:p>
          <a:p>
            <a:pPr lvl="0" algn="just" rtl="1"/>
            <a:r>
              <a:rPr lang="ar-IQ" dirty="0" smtClean="0"/>
              <a:t>شكل الجسم متباين بشكل كبير ضمن المجاميع والانواع المختلفة من البرمائيات من جذع متطاول ورأس متميز وعنق وذيل متراص مع الجذع الى جسم مضغوط ورأس ملتحم مع الجذع.</a:t>
            </a:r>
            <a:endParaRPr lang="en-US" dirty="0" smtClean="0"/>
          </a:p>
          <a:p>
            <a:pPr lvl="0" algn="just" rtl="1"/>
            <a:r>
              <a:rPr lang="ar-IQ" dirty="0" smtClean="0"/>
              <a:t>الاطراف عادة اربعة </a:t>
            </a:r>
            <a:r>
              <a:rPr lang="en-US" dirty="0" smtClean="0"/>
              <a:t>(</a:t>
            </a:r>
            <a:r>
              <a:rPr lang="en-US" dirty="0" err="1" smtClean="0"/>
              <a:t>Tetrapoda</a:t>
            </a:r>
            <a:r>
              <a:rPr lang="en-US" dirty="0" smtClean="0"/>
              <a:t>)</a:t>
            </a:r>
            <a:r>
              <a:rPr lang="ar-IQ" dirty="0" smtClean="0"/>
              <a:t>، وبعضها يفتقد الاطراف والاقدام صفاقية </a:t>
            </a:r>
            <a:r>
              <a:rPr lang="en-US" dirty="0" smtClean="0"/>
              <a:t>(Webbed feet)</a:t>
            </a:r>
            <a:r>
              <a:rPr lang="ar-IQ" dirty="0" smtClean="0"/>
              <a:t> في الغالب. الاطراف الامامية </a:t>
            </a:r>
            <a:r>
              <a:rPr lang="en-US" dirty="0" smtClean="0"/>
              <a:t>(Forelimb)</a:t>
            </a:r>
            <a:r>
              <a:rPr lang="ar-IQ" dirty="0" smtClean="0"/>
              <a:t> عادة رباعية الاصابع ولكن في بعض الاحيان خماسية وفي احيان اخرى اقل من اربعة.</a:t>
            </a:r>
            <a:endParaRPr lang="en-US" dirty="0" smtClean="0"/>
          </a:p>
          <a:p>
            <a:pPr lvl="0" algn="just" rtl="1"/>
            <a:r>
              <a:rPr lang="ar-IQ" dirty="0" smtClean="0"/>
              <a:t>الجلد املس ورطب ومزود بالعديد من الغدد وبعضها قد يكون غدد سامة </a:t>
            </a:r>
            <a:r>
              <a:rPr lang="en-US" dirty="0" smtClean="0"/>
              <a:t>(Poison glands)</a:t>
            </a:r>
            <a:r>
              <a:rPr lang="ar-IQ" dirty="0" smtClean="0"/>
              <a:t>، وحاملات اللون </a:t>
            </a:r>
            <a:r>
              <a:rPr lang="en-US" dirty="0" smtClean="0"/>
              <a:t>(</a:t>
            </a:r>
            <a:r>
              <a:rPr lang="en-US" dirty="0" err="1" smtClean="0"/>
              <a:t>Chromatophores</a:t>
            </a:r>
            <a:r>
              <a:rPr lang="en-US" dirty="0" smtClean="0"/>
              <a:t>)</a:t>
            </a:r>
            <a:r>
              <a:rPr lang="ar-IQ" dirty="0" smtClean="0"/>
              <a:t> موجودة في الغالب ومتنوعة، وليس للبرمائيات قشور كالتي كانت موجودة في الاسماك باستثناء البعض منها التي تمتلك قشور ادمية في الجلد.</a:t>
            </a:r>
            <a:endParaRPr lang="en-US" dirty="0" smtClean="0"/>
          </a:p>
          <a:p>
            <a:pPr algn="just" rtl="1"/>
            <a:r>
              <a:rPr lang="ar-IQ" dirty="0" smtClean="0"/>
              <a:t>الفم واسع في الغالب والاسنان صغيرة توجد في الفك الاعلى فقط او في كلا الفكين، وللبرمائيات فتحتان شميتان </a:t>
            </a:r>
            <a:r>
              <a:rPr lang="en-US" dirty="0" smtClean="0"/>
              <a:t>(Nostrils)</a:t>
            </a:r>
            <a:r>
              <a:rPr lang="ar-IQ" dirty="0" smtClean="0"/>
              <a:t> تفتحان في الجزء الامامي من التجويف الفمي.</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62500" lnSpcReduction="20000"/>
          </a:bodyPr>
          <a:lstStyle/>
          <a:p>
            <a:pPr lvl="0" algn="just" rtl="1">
              <a:buNone/>
            </a:pPr>
            <a:r>
              <a:rPr lang="ar-IQ" dirty="0" smtClean="0"/>
              <a:t>التنفس بواسطة الرئتين </a:t>
            </a:r>
            <a:r>
              <a:rPr lang="en-US" dirty="0" smtClean="0"/>
              <a:t>(Lungs)</a:t>
            </a:r>
            <a:r>
              <a:rPr lang="ar-IQ" dirty="0" smtClean="0"/>
              <a:t> قد تفقد الرئات في بعض السلمندرات, وهي من البرمائيات الذيلية، والجلد والخياشيم في البعض وهذه اذا ما وجدت فأما ان تعمل بشكل منفصل او متحد مع عمل الرئات، اضافة الى الخياشيم الخارجية </a:t>
            </a:r>
            <a:r>
              <a:rPr lang="en-US" dirty="0" smtClean="0"/>
              <a:t>(External gills)</a:t>
            </a:r>
            <a:r>
              <a:rPr lang="ar-IQ" dirty="0" smtClean="0"/>
              <a:t> التي تمثل اعضاء التنفس الرئيسة في الاطوار اليرقية، وقد تبقى طيلة حياة الحيوان كأعضاء تنفس.</a:t>
            </a:r>
            <a:endParaRPr lang="en-US" dirty="0" smtClean="0"/>
          </a:p>
          <a:p>
            <a:pPr lvl="0" algn="just" rtl="1">
              <a:buNone/>
            </a:pPr>
            <a:r>
              <a:rPr lang="ar-IQ" dirty="0" smtClean="0"/>
              <a:t>القلب مؤلف من ثلاث ردهات (أذينين وبطين واحد) والدورة الدموية مزدوجة (دورة جهازية ودورة رئوية).</a:t>
            </a:r>
            <a:endParaRPr lang="en-US" dirty="0" smtClean="0"/>
          </a:p>
          <a:p>
            <a:pPr lvl="0" algn="just" rtl="1">
              <a:buNone/>
            </a:pPr>
            <a:r>
              <a:rPr lang="ar-IQ" dirty="0" smtClean="0"/>
              <a:t>البرمائيات متغيرة درجة الحرارة.</a:t>
            </a:r>
            <a:endParaRPr lang="en-US" dirty="0" smtClean="0"/>
          </a:p>
          <a:p>
            <a:pPr lvl="0" algn="just" rtl="1">
              <a:buNone/>
            </a:pPr>
            <a:r>
              <a:rPr lang="ar-IQ" dirty="0" smtClean="0"/>
              <a:t>الجهاز الابرازي يتألف من زوج من الكلى المتوسطة </a:t>
            </a:r>
            <a:r>
              <a:rPr lang="en-US" dirty="0" smtClean="0"/>
              <a:t>(</a:t>
            </a:r>
            <a:r>
              <a:rPr lang="en-US" dirty="0" err="1" smtClean="0"/>
              <a:t>Mesonephric</a:t>
            </a:r>
            <a:r>
              <a:rPr lang="en-US" dirty="0" smtClean="0"/>
              <a:t> kidneys)</a:t>
            </a:r>
            <a:r>
              <a:rPr lang="ar-IQ" dirty="0" smtClean="0"/>
              <a:t> .</a:t>
            </a:r>
            <a:endParaRPr lang="en-US" dirty="0" smtClean="0"/>
          </a:p>
          <a:p>
            <a:pPr lvl="0" algn="just" rtl="1">
              <a:buNone/>
            </a:pPr>
            <a:r>
              <a:rPr lang="ar-IQ" dirty="0" smtClean="0"/>
              <a:t>الاجناس منفصلة والاخصاب غالباً داخلي في السلمندرات والبرمائيات من عديمة الاقدام </a:t>
            </a:r>
            <a:r>
              <a:rPr lang="en-US" dirty="0" smtClean="0"/>
              <a:t>Caecilians</a:t>
            </a:r>
            <a:r>
              <a:rPr lang="ar-IQ" dirty="0" smtClean="0"/>
              <a:t> في حين يكون في الغالب خارجي في الضفادع </a:t>
            </a:r>
            <a:r>
              <a:rPr lang="en-US" dirty="0" smtClean="0"/>
              <a:t>(Frogs)</a:t>
            </a:r>
            <a:r>
              <a:rPr lang="ar-IQ" dirty="0" smtClean="0"/>
              <a:t> والعلاجيم </a:t>
            </a:r>
            <a:r>
              <a:rPr lang="en-US" dirty="0" smtClean="0"/>
              <a:t>(Toads)</a:t>
            </a:r>
            <a:r>
              <a:rPr lang="ar-IQ" dirty="0" smtClean="0"/>
              <a:t>. </a:t>
            </a:r>
            <a:endParaRPr lang="en-US" dirty="0" smtClean="0"/>
          </a:p>
          <a:p>
            <a:pPr algn="just" rtl="1">
              <a:buNone/>
            </a:pPr>
            <a:r>
              <a:rPr lang="ar-IQ" dirty="0" smtClean="0"/>
              <a:t>والبرمائيات في الغالب بيوضة ونادراً ماتكون بيوضة ولودة، والبيضة في البرمائيات تكون متوسطة</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p:cNvPicPr>
          <p:nvPr>
            <p:ph idx="1"/>
          </p:nvPr>
        </p:nvPicPr>
        <p:blipFill>
          <a:blip r:embed="rId2"/>
          <a:srcRect/>
          <a:stretch>
            <a:fillRect/>
          </a:stretch>
        </p:blipFill>
        <p:spPr bwMode="auto">
          <a:xfrm>
            <a:off x="381001" y="304800"/>
            <a:ext cx="8763000" cy="6553200"/>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Amphibia</a:t>
            </a:r>
            <a:endParaRPr lang="en-US" dirty="0"/>
          </a:p>
        </p:txBody>
      </p:sp>
      <p:sp>
        <p:nvSpPr>
          <p:cNvPr id="3" name="Content Placeholder 2"/>
          <p:cNvSpPr>
            <a:spLocks noGrp="1"/>
          </p:cNvSpPr>
          <p:nvPr>
            <p:ph idx="1"/>
          </p:nvPr>
        </p:nvSpPr>
        <p:spPr/>
        <p:txBody>
          <a:bodyPr>
            <a:normAutofit lnSpcReduction="10000"/>
          </a:bodyPr>
          <a:lstStyle/>
          <a:p>
            <a:pPr algn="just" rtl="1">
              <a:buNone/>
            </a:pPr>
            <a:r>
              <a:rPr lang="ar-IQ" b="1" dirty="0" smtClean="0"/>
              <a:t>يضم صنف البرمائيات ثلاث رتب هي:</a:t>
            </a:r>
            <a:endParaRPr lang="en-US" dirty="0" smtClean="0"/>
          </a:p>
          <a:p>
            <a:pPr algn="just" rtl="1">
              <a:buNone/>
            </a:pPr>
            <a:r>
              <a:rPr lang="ar-IQ" b="1" dirty="0" smtClean="0"/>
              <a:t>أ- الرتبة: عديمة الاقدام                                        </a:t>
            </a:r>
            <a:r>
              <a:rPr lang="en-US" b="1" dirty="0" smtClean="0"/>
              <a:t>Order: </a:t>
            </a:r>
            <a:r>
              <a:rPr lang="en-US" b="1" dirty="0" err="1" smtClean="0"/>
              <a:t>Apoda</a:t>
            </a:r>
            <a:endParaRPr lang="en-US" dirty="0" smtClean="0"/>
          </a:p>
          <a:p>
            <a:pPr algn="just" rtl="1">
              <a:buNone/>
            </a:pPr>
            <a:r>
              <a:rPr lang="ar-IQ" dirty="0" smtClean="0"/>
              <a:t>وتسمى ايضاً شبيهات الافاعي أو الافاعي العارية تضم الرتبة برمائيات ذات اجسام ثعبانية، تفتقد الاطراف يمتلك بعض افرادها قشور ادمية كتلك التي كانت في الاسماك. الذيل قصير او مفقود. العمود الفقري مكون من 95-285 فقرة. تتمثل الرتبة بستة عوائل و 34 جنس وحوالي 160 نوع، مثالها </a:t>
            </a:r>
            <a:r>
              <a:rPr lang="en-US" b="1" dirty="0" smtClean="0"/>
              <a:t>Caecilian</a:t>
            </a:r>
            <a:r>
              <a:rPr lang="ar-IQ" dirty="0" smtClean="0"/>
              <a:t>.</a:t>
            </a:r>
            <a:endParaRPr lang="en-US" dirty="0" smtClean="0"/>
          </a:p>
          <a:p>
            <a:pPr algn="just" rtl="1">
              <a:buNone/>
            </a:pP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20000"/>
          </a:bodyPr>
          <a:lstStyle/>
          <a:p>
            <a:pPr algn="just" rtl="1">
              <a:buNone/>
            </a:pPr>
            <a:r>
              <a:rPr lang="ar-IQ" b="1" dirty="0" smtClean="0"/>
              <a:t>الرتبة: الذيليات</a:t>
            </a:r>
            <a:r>
              <a:rPr lang="ar-IQ" dirty="0" smtClean="0"/>
              <a:t>                                          </a:t>
            </a:r>
            <a:r>
              <a:rPr lang="en-US" b="1" dirty="0" smtClean="0"/>
              <a:t>Order: </a:t>
            </a:r>
            <a:r>
              <a:rPr lang="en-US" b="1" dirty="0" err="1" smtClean="0"/>
              <a:t>Urodela</a:t>
            </a:r>
            <a:endParaRPr lang="en-US" dirty="0" smtClean="0"/>
          </a:p>
          <a:p>
            <a:pPr algn="just" rtl="1">
              <a:buNone/>
            </a:pPr>
            <a:r>
              <a:rPr lang="ar-IQ" dirty="0" smtClean="0"/>
              <a:t>تضم انواع السلمندرات والنيوتات </a:t>
            </a:r>
            <a:r>
              <a:rPr lang="en-US" dirty="0" smtClean="0"/>
              <a:t>Salamanders and Newts</a:t>
            </a:r>
            <a:r>
              <a:rPr lang="ar-IQ" dirty="0" smtClean="0"/>
              <a:t> وتتميز افرادها بكون الجسم متميز الى رأس وجذع وذنب. الجلد املس فاقد للقشور. لها زوجين من الاطراف القصيرة المتساوية في الطول. الفم واسع وتتوزع الاسنان فيه على الفكين. الخياشيم تمثل اعضاء التنفس الرئيسة في الادوار اليرقية الا انها تختفي خلال التحول في اغلب الانواع، ومن الانواع التي تبقى محتفظة بالخياشيم الخارجية عند البلوغ حفار الطين </a:t>
            </a:r>
            <a:r>
              <a:rPr lang="en-US" dirty="0" smtClean="0"/>
              <a:t>(Mud puppy)</a:t>
            </a:r>
            <a:r>
              <a:rPr lang="ar-IQ" dirty="0" smtClean="0"/>
              <a:t>  </a:t>
            </a:r>
            <a:r>
              <a:rPr lang="en-US" i="1" dirty="0" err="1" smtClean="0"/>
              <a:t>Necturus</a:t>
            </a:r>
            <a:r>
              <a:rPr lang="en-US" i="1" dirty="0" smtClean="0"/>
              <a:t> </a:t>
            </a:r>
            <a:r>
              <a:rPr lang="en-US" i="1" dirty="0" err="1" smtClean="0"/>
              <a:t>maculosus</a:t>
            </a:r>
            <a:r>
              <a:rPr lang="ar-IQ" dirty="0" smtClean="0"/>
              <a:t>. تضم هذه الرتبة حوالي 300 نوع ضمن 51 جنس، ومن الانواع العراقية الشائعة </a:t>
            </a:r>
            <a:r>
              <a:rPr lang="en-US" i="1" dirty="0" err="1" smtClean="0"/>
              <a:t>Neurergus</a:t>
            </a:r>
            <a:r>
              <a:rPr lang="en-US" i="1" dirty="0" smtClean="0"/>
              <a:t> </a:t>
            </a:r>
            <a:r>
              <a:rPr lang="en-US" i="1" dirty="0" err="1" smtClean="0"/>
              <a:t>crocatus</a:t>
            </a:r>
            <a:r>
              <a:rPr lang="en-US" i="1" dirty="0" smtClean="0"/>
              <a:t> </a:t>
            </a:r>
            <a:r>
              <a:rPr lang="en-US" i="1" dirty="0" err="1" smtClean="0"/>
              <a:t>crocatus</a:t>
            </a:r>
            <a:r>
              <a:rPr lang="ar-IQ" dirty="0" smtClean="0"/>
              <a:t>.</a:t>
            </a: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10000"/>
          </a:bodyPr>
          <a:lstStyle/>
          <a:p>
            <a:pPr algn="just" rtl="1">
              <a:buNone/>
            </a:pPr>
            <a:r>
              <a:rPr lang="ar-IQ" b="1" dirty="0" smtClean="0"/>
              <a:t>الرتبة: القافزات                                         </a:t>
            </a:r>
            <a:r>
              <a:rPr lang="en-US" b="1" dirty="0" smtClean="0"/>
              <a:t>Order: </a:t>
            </a:r>
            <a:r>
              <a:rPr lang="en-US" b="1" dirty="0" err="1" smtClean="0"/>
              <a:t>Salientia</a:t>
            </a:r>
            <a:endParaRPr lang="en-US" dirty="0" smtClean="0"/>
          </a:p>
          <a:p>
            <a:pPr algn="just" rtl="1">
              <a:buNone/>
            </a:pPr>
            <a:r>
              <a:rPr lang="ar-IQ" dirty="0" smtClean="0"/>
              <a:t>تضم الضفادع </a:t>
            </a:r>
            <a:r>
              <a:rPr lang="en-US" dirty="0" smtClean="0"/>
              <a:t>(Frogs) </a:t>
            </a:r>
            <a:r>
              <a:rPr lang="ar-IQ" dirty="0" smtClean="0"/>
              <a:t> والعلاجيم </a:t>
            </a:r>
            <a:r>
              <a:rPr lang="en-US" dirty="0" smtClean="0"/>
              <a:t>(Toads)</a:t>
            </a:r>
            <a:r>
              <a:rPr lang="ar-IQ" dirty="0" smtClean="0"/>
              <a:t> بأنواعها المختلفة. وتمتاز افراد هذه الرتبة بجسم عريض وقصير يكون فيه الرأس والجذع ملتحمين والذنب مفقود (الفقرات الذنبية تلتحم مكونة العصعص </a:t>
            </a:r>
            <a:r>
              <a:rPr lang="en-US" dirty="0" err="1" smtClean="0"/>
              <a:t>Urostyle</a:t>
            </a:r>
            <a:r>
              <a:rPr lang="ar-IQ" dirty="0" smtClean="0"/>
              <a:t>). تمتلك زوجين من الاطراف، الخلفية منها افضل نمواً من الامامية وتساعد افراد هذه الرتبة على القفز. تنعدم في البالغين من افرادها الخياشيم ويكون التنفس رئوي. تتمثل الرتبة بـ 21 عائلة تضم 301 جنس وحوالي 3450 نوع، ومن اشهر الانواع العراقية:</a:t>
            </a:r>
            <a:endParaRPr lang="en-US" dirty="0" smtClean="0"/>
          </a:p>
          <a:p>
            <a:pPr algn="just" rtl="1">
              <a:buNone/>
            </a:pPr>
            <a:r>
              <a:rPr lang="ar-IQ" dirty="0" smtClean="0"/>
              <a:t> </a:t>
            </a:r>
            <a:endParaRPr lang="en-US" dirty="0" smtClean="0"/>
          </a:p>
          <a:p>
            <a:pPr algn="just" rtl="1">
              <a:buNone/>
            </a:pP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Subclass:Elasmobranchii</a:t>
            </a:r>
            <a:endParaRPr lang="en-US" dirty="0"/>
          </a:p>
        </p:txBody>
      </p:sp>
      <p:sp>
        <p:nvSpPr>
          <p:cNvPr id="3" name="Content Placeholder 2"/>
          <p:cNvSpPr>
            <a:spLocks noGrp="1"/>
          </p:cNvSpPr>
          <p:nvPr>
            <p:ph idx="1"/>
          </p:nvPr>
        </p:nvSpPr>
        <p:spPr/>
        <p:txBody>
          <a:bodyPr/>
          <a:lstStyle/>
          <a:p>
            <a:pPr lvl="0" algn="just" rtl="1"/>
            <a:r>
              <a:rPr lang="ar-IQ" b="1" dirty="0" smtClean="0"/>
              <a:t>الرتبة: الاشلاق                                       </a:t>
            </a:r>
            <a:r>
              <a:rPr lang="en-US" b="1" dirty="0" smtClean="0"/>
              <a:t>Order: </a:t>
            </a:r>
            <a:r>
              <a:rPr lang="en-US" b="1" dirty="0" err="1" smtClean="0"/>
              <a:t>Selachii</a:t>
            </a:r>
            <a:endParaRPr lang="en-US" dirty="0" smtClean="0"/>
          </a:p>
          <a:p>
            <a:pPr algn="just" rtl="1"/>
            <a:r>
              <a:rPr lang="en-US" b="1" dirty="0" smtClean="0"/>
              <a:t> </a:t>
            </a:r>
            <a:endParaRPr lang="en-US" dirty="0" smtClean="0"/>
          </a:p>
          <a:p>
            <a:pPr algn="just" rtl="1"/>
            <a:r>
              <a:rPr lang="ar-IQ" dirty="0" smtClean="0"/>
              <a:t>تضم هذه الرتبة انواع القروش وكلاب البحر مثل كلب البحر الشائك </a:t>
            </a:r>
            <a:r>
              <a:rPr lang="en-US" i="1" dirty="0" err="1" smtClean="0"/>
              <a:t>Squalus</a:t>
            </a:r>
            <a:r>
              <a:rPr lang="en-US" i="1" dirty="0" smtClean="0"/>
              <a:t> </a:t>
            </a:r>
            <a:r>
              <a:rPr lang="en-US" i="1" dirty="0" err="1" smtClean="0"/>
              <a:t>acanthias</a:t>
            </a:r>
            <a:r>
              <a:rPr lang="ar-IQ" dirty="0" smtClean="0"/>
              <a:t> والقرش ابو مطرقة </a:t>
            </a:r>
            <a:r>
              <a:rPr lang="en-US" dirty="0" smtClean="0"/>
              <a:t>(Hammer-head shark) (</a:t>
            </a:r>
            <a:r>
              <a:rPr lang="en-US" i="1" dirty="0" err="1" smtClean="0"/>
              <a:t>Sphyrna</a:t>
            </a:r>
            <a:r>
              <a:rPr lang="en-US" i="1" dirty="0" smtClean="0"/>
              <a:t> </a:t>
            </a:r>
            <a:r>
              <a:rPr lang="en-US" i="1" dirty="0" err="1" smtClean="0"/>
              <a:t>tudes</a:t>
            </a:r>
            <a:r>
              <a:rPr lang="en-US" dirty="0" smtClean="0"/>
              <a:t>)</a:t>
            </a:r>
            <a:r>
              <a:rPr lang="ar-IQ" dirty="0" smtClean="0"/>
              <a:t> وغيرها ، وهي تمتاز بأن الشقوق الخيشومية تقع على جانبي الجسم والزعانف الكتفية او الصدرية متميزة عن الجسم.</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Subclass:Elasmobranchii</a:t>
            </a:r>
            <a:endParaRPr lang="en-US" dirty="0"/>
          </a:p>
        </p:txBody>
      </p:sp>
      <p:sp>
        <p:nvSpPr>
          <p:cNvPr id="3" name="Content Placeholder 2"/>
          <p:cNvSpPr>
            <a:spLocks noGrp="1"/>
          </p:cNvSpPr>
          <p:nvPr>
            <p:ph idx="1"/>
          </p:nvPr>
        </p:nvSpPr>
        <p:spPr/>
        <p:txBody>
          <a:bodyPr/>
          <a:lstStyle/>
          <a:p>
            <a:pPr lvl="0" algn="just" rtl="1">
              <a:buNone/>
            </a:pPr>
            <a:r>
              <a:rPr lang="ar-IQ" b="1" dirty="0" smtClean="0"/>
              <a:t>الرتبة: القوابع</a:t>
            </a:r>
            <a:r>
              <a:rPr lang="ar-IQ" dirty="0" smtClean="0"/>
              <a:t>         </a:t>
            </a:r>
            <a:r>
              <a:rPr lang="en-US" b="1" dirty="0" smtClean="0"/>
              <a:t>Order: </a:t>
            </a:r>
            <a:r>
              <a:rPr lang="en-US" b="1" dirty="0" err="1" smtClean="0"/>
              <a:t>Batoidea</a:t>
            </a:r>
            <a:endParaRPr lang="en-US" dirty="0" smtClean="0"/>
          </a:p>
          <a:p>
            <a:pPr algn="just" rtl="1">
              <a:buNone/>
            </a:pPr>
            <a:r>
              <a:rPr lang="en-US" dirty="0" smtClean="0"/>
              <a:t> </a:t>
            </a:r>
            <a:r>
              <a:rPr lang="ar-IQ" dirty="0" smtClean="0"/>
              <a:t>تضم اسماك تعيش في قيعان البحر وتمتاز بكون الجسم فيها مضغوط بشدة من السطحين الظهري والبطني، والزعانف الكتفية غير متميزة عن الجسم، والشقوق الخيشومية تفتح على السطح البطني والمتنفس </a:t>
            </a:r>
            <a:r>
              <a:rPr lang="en-US" dirty="0" smtClean="0"/>
              <a:t>(Spiracle)</a:t>
            </a:r>
            <a:r>
              <a:rPr lang="ar-IQ" dirty="0" smtClean="0"/>
              <a:t> يكون عاملاً. مثالها </a:t>
            </a:r>
            <a:r>
              <a:rPr lang="en-US" dirty="0" err="1" smtClean="0"/>
              <a:t>Bullseye</a:t>
            </a:r>
            <a:r>
              <a:rPr lang="en-US" dirty="0" smtClean="0"/>
              <a:t> electric ray</a:t>
            </a:r>
            <a:r>
              <a:rPr lang="ar-IQ" dirty="0" smtClean="0"/>
              <a:t>  </a:t>
            </a:r>
            <a:r>
              <a:rPr lang="en-US" dirty="0" smtClean="0"/>
              <a:t>(</a:t>
            </a:r>
            <a:r>
              <a:rPr lang="en-US" i="1" dirty="0" err="1" smtClean="0"/>
              <a:t>Diplobatis</a:t>
            </a:r>
            <a:r>
              <a:rPr lang="en-US" i="1" dirty="0" smtClean="0"/>
              <a:t> </a:t>
            </a:r>
            <a:r>
              <a:rPr lang="en-US" i="1" dirty="0" err="1" smtClean="0"/>
              <a:t>ommata</a:t>
            </a:r>
            <a:r>
              <a:rPr lang="en-US" dirty="0" smtClean="0"/>
              <a:t>)</a:t>
            </a:r>
            <a:r>
              <a:rPr lang="ar-IQ" dirty="0" smtClean="0"/>
              <a:t> </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Subclass:Holocephali</a:t>
            </a:r>
            <a:endParaRPr lang="en-US" dirty="0"/>
          </a:p>
        </p:txBody>
      </p:sp>
      <p:sp>
        <p:nvSpPr>
          <p:cNvPr id="3" name="Content Placeholder 2"/>
          <p:cNvSpPr>
            <a:spLocks noGrp="1"/>
          </p:cNvSpPr>
          <p:nvPr>
            <p:ph idx="1"/>
          </p:nvPr>
        </p:nvSpPr>
        <p:spPr/>
        <p:txBody>
          <a:bodyPr>
            <a:normAutofit fontScale="77500" lnSpcReduction="20000"/>
          </a:bodyPr>
          <a:lstStyle/>
          <a:p>
            <a:pPr algn="just" rtl="1">
              <a:buNone/>
            </a:pPr>
            <a:r>
              <a:rPr lang="ar-IQ" dirty="0" smtClean="0"/>
              <a:t>يضم اسماك تعرف بالمسخيات </a:t>
            </a:r>
            <a:r>
              <a:rPr lang="en-US" dirty="0" smtClean="0"/>
              <a:t>(Chimaeras)</a:t>
            </a:r>
            <a:r>
              <a:rPr lang="ar-IQ" dirty="0" smtClean="0"/>
              <a:t> وتسمى ايضاً بالاسماك الجرذية </a:t>
            </a:r>
            <a:r>
              <a:rPr lang="en-US" dirty="0" smtClean="0"/>
              <a:t>(Rat fish)</a:t>
            </a:r>
            <a:r>
              <a:rPr lang="ar-IQ" dirty="0" smtClean="0"/>
              <a:t> او الاسماك الارنبية </a:t>
            </a:r>
            <a:r>
              <a:rPr lang="en-US" dirty="0" smtClean="0"/>
              <a:t>(Rabbit fish)</a:t>
            </a:r>
            <a:r>
              <a:rPr lang="ar-IQ" dirty="0" smtClean="0"/>
              <a:t> لامتلاكها صفائح سنية كبيرة تشبه اسنان الجرذ، وتوجد فيها الخياشيم مغطاة بغطاء ينشأ من القوس اللامي، والمتنفس مغلق. الحراشف فيها قليلة او معدومة ويستمر الحبل الظهري.</a:t>
            </a:r>
            <a:endParaRPr lang="en-US" dirty="0" smtClean="0"/>
          </a:p>
          <a:p>
            <a:pPr algn="just" rtl="1">
              <a:buNone/>
            </a:pPr>
            <a:r>
              <a:rPr lang="ar-IQ" dirty="0" smtClean="0"/>
              <a:t>تتمثل المسخيات </a:t>
            </a:r>
            <a:r>
              <a:rPr lang="en-US" dirty="0" smtClean="0"/>
              <a:t>Chimaeras</a:t>
            </a:r>
            <a:r>
              <a:rPr lang="ar-IQ" dirty="0" smtClean="0"/>
              <a:t> بحوالي 30 نوع وهي منحدرة من صفيحية الجلد </a:t>
            </a:r>
            <a:r>
              <a:rPr lang="en-US" dirty="0" smtClean="0"/>
              <a:t>(</a:t>
            </a:r>
            <a:r>
              <a:rPr lang="en-US" dirty="0" err="1" smtClean="0"/>
              <a:t>Placoderms</a:t>
            </a:r>
            <a:r>
              <a:rPr lang="en-US" dirty="0" smtClean="0"/>
              <a:t>)</a:t>
            </a:r>
            <a:r>
              <a:rPr lang="ar-IQ" dirty="0" smtClean="0"/>
              <a:t> قبل ما لايقل عن 300 مليون سنة مضت وخلال الفترات الكاربونية او الديفونية </a:t>
            </a:r>
            <a:r>
              <a:rPr lang="en-US" dirty="0" smtClean="0"/>
              <a:t>Carboniferous or) (Devonian</a:t>
            </a:r>
            <a:r>
              <a:rPr lang="ar-IQ" dirty="0" smtClean="0"/>
              <a:t>، ومتحجراتها ظهرت في الفترة الجوراسية </a:t>
            </a:r>
            <a:r>
              <a:rPr lang="en-US" dirty="0" smtClean="0"/>
              <a:t>(Jurassic)</a:t>
            </a:r>
            <a:r>
              <a:rPr lang="ar-IQ" dirty="0" smtClean="0"/>
              <a:t> والى الفترة الرباعية (</a:t>
            </a:r>
            <a:r>
              <a:rPr lang="en-US" dirty="0" smtClean="0"/>
              <a:t>(Tertiary</a:t>
            </a:r>
            <a:r>
              <a:rPr lang="ar-IQ" dirty="0" smtClean="0"/>
              <a:t> (120-50 مليون سنة مضت). تتغذى على غذاء مختلط مكون من اعشاب بحرية ونواعم وشوكية الجلد وقشريات واسماك، وهي ليست سمكة اقتصادية ونادراً مايتم صيدها</a:t>
            </a:r>
            <a:endParaRPr lang="en-US" dirty="0" smtClean="0"/>
          </a:p>
          <a:p>
            <a:pPr rtl="1"/>
            <a:r>
              <a:rPr lang="en-US" b="1" dirty="0" smtClean="0"/>
              <a:t> </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8600"/>
            <a:ext cx="7772400" cy="554736"/>
          </a:xfrm>
        </p:spPr>
        <p:txBody>
          <a:bodyPr/>
          <a:lstStyle/>
          <a:p>
            <a:r>
              <a:rPr lang="en-US" sz="2800" dirty="0" err="1" smtClean="0"/>
              <a:t>Chondrichthyes</a:t>
            </a:r>
            <a:endParaRPr lang="en-US" sz="2800" dirty="0"/>
          </a:p>
        </p:txBody>
      </p:sp>
      <p:pic>
        <p:nvPicPr>
          <p:cNvPr id="4" name="Content Placeholder 3"/>
          <p:cNvPicPr>
            <a:picLocks noGrp="1"/>
          </p:cNvPicPr>
          <p:nvPr>
            <p:ph idx="1"/>
          </p:nvPr>
        </p:nvPicPr>
        <p:blipFill>
          <a:blip r:embed="rId2"/>
          <a:srcRect/>
          <a:stretch>
            <a:fillRect/>
          </a:stretch>
        </p:blipFill>
        <p:spPr bwMode="auto">
          <a:xfrm>
            <a:off x="381000" y="838200"/>
            <a:ext cx="8762999" cy="601980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a:t>
            </a:r>
            <a:r>
              <a:rPr lang="en-US" b="1" dirty="0" smtClean="0"/>
              <a:t> </a:t>
            </a:r>
            <a:r>
              <a:rPr lang="en-US" b="1" dirty="0" err="1" smtClean="0"/>
              <a:t>Osteichthyes</a:t>
            </a:r>
            <a:endParaRPr lang="en-US" dirty="0"/>
          </a:p>
        </p:txBody>
      </p:sp>
      <p:sp>
        <p:nvSpPr>
          <p:cNvPr id="3" name="Content Placeholder 2"/>
          <p:cNvSpPr>
            <a:spLocks noGrp="1"/>
          </p:cNvSpPr>
          <p:nvPr>
            <p:ph idx="1"/>
          </p:nvPr>
        </p:nvSpPr>
        <p:spPr/>
        <p:txBody>
          <a:bodyPr>
            <a:normAutofit fontScale="85000" lnSpcReduction="20000"/>
          </a:bodyPr>
          <a:lstStyle/>
          <a:p>
            <a:pPr algn="just" rtl="1">
              <a:buNone/>
            </a:pPr>
            <a:r>
              <a:rPr lang="ar-IQ" dirty="0" smtClean="0"/>
              <a:t>تمثل الاسماك العظمية اكبر مجموعة والاكثر تنوعاً من مجاميع الفقريات وقد نشأت في الفترة السيلورية المتأخرة </a:t>
            </a:r>
            <a:r>
              <a:rPr lang="en-US" dirty="0" smtClean="0"/>
              <a:t>(Late Silurian)</a:t>
            </a:r>
            <a:r>
              <a:rPr lang="ar-IQ" dirty="0" smtClean="0"/>
              <a:t>، ويبدو انها انحدرت من سلفٍ قريب من </a:t>
            </a:r>
            <a:r>
              <a:rPr lang="en-US" dirty="0" smtClean="0"/>
              <a:t>(Acanthodian)</a:t>
            </a:r>
            <a:r>
              <a:rPr lang="ar-IQ" dirty="0" smtClean="0"/>
              <a:t>. واظهرت الاسماك العظمية افضل اشعاع تطوري في منتصف الفترة الديفونية، من خلال خطين تطوريين الاول ممثلاً بشعاعية الزعانف </a:t>
            </a:r>
            <a:r>
              <a:rPr lang="en-US" dirty="0" smtClean="0"/>
              <a:t>(</a:t>
            </a:r>
            <a:r>
              <a:rPr lang="en-US" dirty="0" err="1" smtClean="0"/>
              <a:t>Actinopterygii</a:t>
            </a:r>
            <a:r>
              <a:rPr lang="en-US" dirty="0" smtClean="0"/>
              <a:t>)</a:t>
            </a:r>
            <a:r>
              <a:rPr lang="ar-IQ" dirty="0" smtClean="0"/>
              <a:t> (اسماك ذات اشعة زعنفية </a:t>
            </a:r>
            <a:r>
              <a:rPr lang="en-US" dirty="0" smtClean="0"/>
              <a:t>ray-finned fishes</a:t>
            </a:r>
            <a:r>
              <a:rPr lang="ar-IQ" dirty="0" smtClean="0"/>
              <a:t>)، والتي تضم الاسماك العظمية الحديثة، اما الخط التطوري الثاني فممثل بلحمية الزعانف </a:t>
            </a:r>
            <a:r>
              <a:rPr lang="en-US" dirty="0" smtClean="0"/>
              <a:t>(Fleshy-finned fishes) (</a:t>
            </a:r>
            <a:r>
              <a:rPr lang="en-US" dirty="0" err="1" smtClean="0"/>
              <a:t>Sarcopterygii</a:t>
            </a:r>
            <a:r>
              <a:rPr lang="en-US" dirty="0" smtClean="0"/>
              <a:t>)</a:t>
            </a:r>
            <a:r>
              <a:rPr lang="ar-IQ" dirty="0" smtClean="0"/>
              <a:t> وقد انقرض الكثير منها وهي ممثلة الآن بالاسماك داخلية المنخر </a:t>
            </a:r>
            <a:r>
              <a:rPr lang="en-US" dirty="0" smtClean="0"/>
              <a:t>(Coelacanth)</a:t>
            </a:r>
            <a:r>
              <a:rPr lang="ar-IQ" dirty="0" smtClean="0"/>
              <a:t> والاسماك الرئوية </a:t>
            </a:r>
            <a:r>
              <a:rPr lang="en-US" dirty="0" smtClean="0"/>
              <a:t>Lungfishes)</a:t>
            </a:r>
            <a:r>
              <a:rPr lang="ar-IQ" dirty="0" smtClean="0"/>
              <a:t>)</a:t>
            </a:r>
            <a:endParaRPr lang="en-US" dirty="0" smtClean="0"/>
          </a:p>
          <a:p>
            <a:pPr rtl="1"/>
            <a:r>
              <a:rPr lang="ar-IQ" dirty="0" smtClean="0"/>
              <a:t> </a:t>
            </a:r>
            <a:endParaRPr lang="en-US" dirty="0" smtClean="0"/>
          </a:p>
          <a:p>
            <a:pPr algn="just" rtl="1">
              <a:buNone/>
            </a:pP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Characteristics of </a:t>
            </a:r>
            <a:r>
              <a:rPr lang="en-US" sz="3200" dirty="0" err="1" smtClean="0"/>
              <a:t>Osteichthyes</a:t>
            </a:r>
            <a:endParaRPr lang="en-US" sz="3200" dirty="0"/>
          </a:p>
        </p:txBody>
      </p:sp>
      <p:sp>
        <p:nvSpPr>
          <p:cNvPr id="3" name="Content Placeholder 2"/>
          <p:cNvSpPr>
            <a:spLocks noGrp="1"/>
          </p:cNvSpPr>
          <p:nvPr>
            <p:ph idx="1"/>
          </p:nvPr>
        </p:nvSpPr>
        <p:spPr>
          <a:xfrm>
            <a:off x="914400" y="1219200"/>
            <a:ext cx="7772400" cy="5136360"/>
          </a:xfrm>
        </p:spPr>
        <p:txBody>
          <a:bodyPr>
            <a:normAutofit fontScale="85000" lnSpcReduction="20000"/>
          </a:bodyPr>
          <a:lstStyle/>
          <a:p>
            <a:pPr lvl="0" algn="just" rtl="1">
              <a:buNone/>
            </a:pPr>
            <a:r>
              <a:rPr lang="ar-IQ" dirty="0" smtClean="0"/>
              <a:t>الهيكل عظمي بدرجاتٍ متفاوتة، والفقرات عديدة، الزعنفة الذنبية عادة متناظرة </a:t>
            </a:r>
            <a:r>
              <a:rPr lang="en-US" dirty="0" smtClean="0"/>
              <a:t>(</a:t>
            </a:r>
            <a:r>
              <a:rPr lang="en-US" dirty="0" err="1" smtClean="0"/>
              <a:t>Homocercal</a:t>
            </a:r>
            <a:r>
              <a:rPr lang="en-US" dirty="0" smtClean="0"/>
              <a:t>) </a:t>
            </a:r>
          </a:p>
          <a:p>
            <a:pPr lvl="0" algn="just" rtl="1">
              <a:buNone/>
            </a:pPr>
            <a:r>
              <a:rPr lang="ar-IQ" dirty="0" smtClean="0"/>
              <a:t>الجلد يحوي قشور ادمية منوعة (كوزمويدية </a:t>
            </a:r>
            <a:r>
              <a:rPr lang="en-US" dirty="0" err="1" smtClean="0"/>
              <a:t>Cosmoid</a:t>
            </a:r>
            <a:r>
              <a:rPr lang="ar-IQ" dirty="0" smtClean="0"/>
              <a:t> ، كانويدية </a:t>
            </a:r>
            <a:r>
              <a:rPr lang="en-US" dirty="0" err="1" smtClean="0"/>
              <a:t>Ganoid</a:t>
            </a:r>
            <a:r>
              <a:rPr lang="ar-IQ" dirty="0" smtClean="0"/>
              <a:t>، حلقية او دائرية </a:t>
            </a:r>
            <a:r>
              <a:rPr lang="en-US" dirty="0" smtClean="0"/>
              <a:t>Cycloid</a:t>
            </a:r>
            <a:r>
              <a:rPr lang="ar-IQ" dirty="0" smtClean="0"/>
              <a:t>، مشطية </a:t>
            </a:r>
            <a:r>
              <a:rPr lang="en-US" dirty="0" err="1" smtClean="0"/>
              <a:t>Ctenoid</a:t>
            </a:r>
            <a:r>
              <a:rPr lang="ar-IQ" dirty="0" smtClean="0"/>
              <a:t>) ولا وجود للقشور الدرعية الموجودة في الاسماك الغضروفية وقد تفتقد بعض الانواع القشور بالكامل، كما يحوي الجلد العديد من الغدد المخاطية.</a:t>
            </a:r>
            <a:endParaRPr lang="en-US" dirty="0" smtClean="0"/>
          </a:p>
          <a:p>
            <a:pPr lvl="0" algn="just" rtl="1">
              <a:buNone/>
            </a:pPr>
            <a:r>
              <a:rPr lang="ar-IQ" dirty="0" smtClean="0"/>
              <a:t>الزعانف مفردة او وسطية ومزدوجة وهي مزودة بأشعة زعنفية </a:t>
            </a:r>
            <a:r>
              <a:rPr lang="en-US" dirty="0" smtClean="0"/>
              <a:t>(Fin rays)</a:t>
            </a:r>
            <a:r>
              <a:rPr lang="ar-IQ" dirty="0" smtClean="0"/>
              <a:t> غضروفية او عظمية.</a:t>
            </a:r>
            <a:endParaRPr lang="en-US" dirty="0" smtClean="0"/>
          </a:p>
          <a:p>
            <a:pPr lvl="0" algn="just" rtl="1">
              <a:buNone/>
            </a:pPr>
            <a:r>
              <a:rPr lang="ar-IQ" dirty="0" smtClean="0"/>
              <a:t>الفم طرفي </a:t>
            </a:r>
            <a:r>
              <a:rPr lang="en-US" dirty="0" smtClean="0"/>
              <a:t>(Terminal)</a:t>
            </a:r>
            <a:r>
              <a:rPr lang="ar-IQ" dirty="0" smtClean="0"/>
              <a:t> ويحوي في الغالب اسنان، والفكوك موجودة، وهناك زوج من الاكياس الشمية </a:t>
            </a:r>
            <a:r>
              <a:rPr lang="en-US" dirty="0" smtClean="0"/>
              <a:t>(Olfactory sacs)</a:t>
            </a:r>
            <a:r>
              <a:rPr lang="ar-IQ" dirty="0" smtClean="0"/>
              <a:t> قد تفتح الى الجوف الفمي في بعض الانواع ولاتفتح في اخرى.</a:t>
            </a:r>
            <a:endParaRPr lang="en-US" dirty="0" smtClean="0"/>
          </a:p>
          <a:p>
            <a:pPr rtl="1"/>
            <a:r>
              <a:rPr lang="en-US" b="1" dirty="0" smtClean="0"/>
              <a:t> </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707136"/>
          </a:xfrm>
        </p:spPr>
        <p:txBody>
          <a:bodyPr/>
          <a:lstStyle/>
          <a:p>
            <a:r>
              <a:rPr lang="en-US" dirty="0" err="1" smtClean="0"/>
              <a:t>Osteichthyes</a:t>
            </a:r>
            <a:endParaRPr lang="en-US" dirty="0"/>
          </a:p>
        </p:txBody>
      </p:sp>
      <p:pic>
        <p:nvPicPr>
          <p:cNvPr id="4" name="Content Placeholder 3"/>
          <p:cNvPicPr>
            <a:picLocks noGrp="1"/>
          </p:cNvPicPr>
          <p:nvPr>
            <p:ph idx="1"/>
          </p:nvPr>
        </p:nvPicPr>
        <p:blipFill>
          <a:blip r:embed="rId2"/>
          <a:srcRect/>
          <a:stretch>
            <a:fillRect/>
          </a:stretch>
        </p:blipFill>
        <p:spPr bwMode="auto">
          <a:xfrm>
            <a:off x="457200" y="1371600"/>
            <a:ext cx="8686800" cy="5486400"/>
          </a:xfrm>
          <a:prstGeom prst="rect">
            <a:avLst/>
          </a:prstGeom>
          <a:noFill/>
          <a:ln w="9525">
            <a:noFill/>
            <a:miter lim="800000"/>
            <a:headEnd/>
            <a:tailEnd/>
          </a:ln>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efault Theme">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Default Theme</Template>
  <TotalTime>48</TotalTime>
  <Words>1540</Words>
  <Application>Microsoft Office PowerPoint</Application>
  <PresentationFormat>On-screen Show (4:3)</PresentationFormat>
  <Paragraphs>88</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Default Theme</vt:lpstr>
      <vt:lpstr>Classification of Vertebrata (Chonrichthyes)</vt:lpstr>
      <vt:lpstr>Class:Chondrichthyes</vt:lpstr>
      <vt:lpstr>Subclass:Elasmobranchii</vt:lpstr>
      <vt:lpstr>Subclass:Elasmobranchii</vt:lpstr>
      <vt:lpstr>Subclass:Holocephali</vt:lpstr>
      <vt:lpstr>Chondrichthyes</vt:lpstr>
      <vt:lpstr>Class: Osteichthyes</vt:lpstr>
      <vt:lpstr>Characteristics of Osteichthyes</vt:lpstr>
      <vt:lpstr>Osteichthyes</vt:lpstr>
      <vt:lpstr>Slide 10</vt:lpstr>
      <vt:lpstr>صنيف: شعاعية الزعانف                  Subclass: Actinopterygii</vt:lpstr>
      <vt:lpstr>Actinopterygii</vt:lpstr>
      <vt:lpstr>Slide 13</vt:lpstr>
      <vt:lpstr>Slide 14</vt:lpstr>
      <vt:lpstr>Teleostei</vt:lpstr>
      <vt:lpstr>صنيف لحمية الزعانف : Subclass: Sarcopterygii</vt:lpstr>
      <vt:lpstr>Slide 17</vt:lpstr>
      <vt:lpstr>رتبة: الاسماك الرئوية                                     Order: Dipnoi</vt:lpstr>
      <vt:lpstr>الاسماك الرئوية</vt:lpstr>
      <vt:lpstr>ثانياً: فوق صنف: رباعية الاقدام                  Superclass: Tetrapoda</vt:lpstr>
      <vt:lpstr>الصنف: البرمائيات                                  Class: Amphibia</vt:lpstr>
      <vt:lpstr>Slide 22</vt:lpstr>
      <vt:lpstr>Slide 23</vt:lpstr>
      <vt:lpstr>Amphibia</vt:lpstr>
      <vt:lpstr>Slide 25</vt:lpstr>
      <vt:lpstr>Slide 26</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Classification of Vertebrata (Chonrichthyes)</dc:title>
  <dc:creator>ssc</dc:creator>
  <cp:lastModifiedBy>ssc</cp:lastModifiedBy>
  <cp:revision>7</cp:revision>
  <dcterms:created xsi:type="dcterms:W3CDTF">2018-11-03T19:26:50Z</dcterms:created>
  <dcterms:modified xsi:type="dcterms:W3CDTF">2018-11-03T20:15:43Z</dcterms:modified>
</cp:coreProperties>
</file>